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2"/>
  </p:notesMasterIdLst>
  <p:handoutMasterIdLst>
    <p:handoutMasterId r:id="rId43"/>
  </p:handoutMasterIdLst>
  <p:sldIdLst>
    <p:sldId id="256" r:id="rId5"/>
    <p:sldId id="627" r:id="rId6"/>
    <p:sldId id="258" r:id="rId7"/>
    <p:sldId id="541" r:id="rId8"/>
    <p:sldId id="542" r:id="rId9"/>
    <p:sldId id="543" r:id="rId10"/>
    <p:sldId id="544" r:id="rId11"/>
    <p:sldId id="460" r:id="rId12"/>
    <p:sldId id="546" r:id="rId13"/>
    <p:sldId id="601" r:id="rId14"/>
    <p:sldId id="602" r:id="rId15"/>
    <p:sldId id="603" r:id="rId16"/>
    <p:sldId id="604" r:id="rId17"/>
    <p:sldId id="605" r:id="rId18"/>
    <p:sldId id="607" r:id="rId19"/>
    <p:sldId id="606" r:id="rId20"/>
    <p:sldId id="608" r:id="rId21"/>
    <p:sldId id="609" r:id="rId22"/>
    <p:sldId id="610" r:id="rId23"/>
    <p:sldId id="611" r:id="rId24"/>
    <p:sldId id="612" r:id="rId25"/>
    <p:sldId id="613" r:id="rId26"/>
    <p:sldId id="614" r:id="rId27"/>
    <p:sldId id="615" r:id="rId28"/>
    <p:sldId id="616" r:id="rId29"/>
    <p:sldId id="617" r:id="rId30"/>
    <p:sldId id="618" r:id="rId31"/>
    <p:sldId id="619" r:id="rId32"/>
    <p:sldId id="620" r:id="rId33"/>
    <p:sldId id="621" r:id="rId34"/>
    <p:sldId id="622" r:id="rId35"/>
    <p:sldId id="623" r:id="rId36"/>
    <p:sldId id="624" r:id="rId37"/>
    <p:sldId id="625" r:id="rId38"/>
    <p:sldId id="626" r:id="rId39"/>
    <p:sldId id="600" r:id="rId40"/>
    <p:sldId id="581" r:id="rId41"/>
  </p:sldIdLst>
  <p:sldSz cx="9144000" cy="6858000" type="screen4x3"/>
  <p:notesSz cx="9928225" cy="6797675"/>
  <p:custDataLst>
    <p:tags r:id="rId4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PC" initials="H" lastIdx="3" clrIdx="0">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a:srgbClr val="FF9933"/>
    <a:srgbClr val="F53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59" autoAdjust="0"/>
    <p:restoredTop sz="94712" autoAdjust="0"/>
  </p:normalViewPr>
  <p:slideViewPr>
    <p:cSldViewPr>
      <p:cViewPr varScale="1">
        <p:scale>
          <a:sx n="78" d="100"/>
          <a:sy n="78" d="100"/>
        </p:scale>
        <p:origin x="1236"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447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649812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775133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64322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35987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787713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662074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55834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636138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48516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707101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497480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229956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039539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8135514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939515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117053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881552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238130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33553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59028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2692071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2873030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5810715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1254271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10851335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9694088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1271715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977647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389195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9.xml"/><Relationship Id="rId4" Type="http://schemas.openxmlformats.org/officeDocument/2006/relationships/slide" Target="../slides/slide36.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3.xml"/><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049238" y="692696"/>
            <a:ext cx="94011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2.1.1 - Theory</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84144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Grading</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035510" y="692696"/>
            <a:ext cx="110010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2.1.2 - Financial</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127008"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p:nvSpPr>
        <p:spPr>
          <a:xfrm>
            <a:off x="4181774" y="692696"/>
            <a:ext cx="149619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2.1.3 – Non-Financial</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 action="ppaction://noaction"/>
          </p:cNvPr>
          <p:cNvSpPr/>
          <p:nvPr userDrawn="1"/>
        </p:nvSpPr>
        <p:spPr>
          <a:xfrm>
            <a:off x="5724128"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hyperlink" Target="2.1%20-%20Tasks/6.1%20-%20Activity%20-%20FW%20Taylor.docx" TargetMode="Externa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2.1%20-%20Tasks/6.2%20-%20Activity%20-%20Maslow.docx" TargetMode="Externa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hyperlink" Target="2.1%20-%20Tasks/6.3%20-%20Activity%20-%20Herzberg.docx" TargetMode="Externa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2.1%20-%20Tasks/6.4%20-%20Activity%20-%20Motivating%20Workers.doc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2.1%20-%20Tasks/2.1%20-%20Exam%20Style%20Questions%20-%20Motivating%20Workers.doc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2.1%20-%20Tasks/2.1%20-%20Exam%20Questions%20-%202008%20-%20May.docx" TargetMode="External"/><Relationship Id="rId7" Type="http://schemas.openxmlformats.org/officeDocument/2006/relationships/hyperlink" Target="2.1%20-%20Tasks/2.1%20-%20Exam%20Questions%20-%202010%20-%20June.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hyperlink" Target="2.1%20-%20Tasks/2.1%20-%20Exam%20Questions%20-%202010%20-%20November.docx" TargetMode="External"/><Relationship Id="rId5" Type="http://schemas.openxmlformats.org/officeDocument/2006/relationships/hyperlink" Target="2.1%20-%20Tasks/2.1%20-%20Exam%20Questions%20-%202009%20-%20June.docx" TargetMode="External"/><Relationship Id="rId4" Type="http://schemas.openxmlformats.org/officeDocument/2006/relationships/hyperlink" Target="2.1%20-%20Tasks/2.1%20-%20Exam%20Questions%20-%202009%20-%20November.docx"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2.1 – Motivating Workers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2.1.1 – Why People Work?</a:t>
            </a:r>
            <a:endParaRPr lang="en-GB" sz="4000" b="1" dirty="0" smtClean="0"/>
          </a:p>
        </p:txBody>
      </p:sp>
      <p:sp>
        <p:nvSpPr>
          <p:cNvPr id="8" name="Rectangle 7"/>
          <p:cNvSpPr/>
          <p:nvPr/>
        </p:nvSpPr>
        <p:spPr>
          <a:xfrm>
            <a:off x="323850" y="1155809"/>
            <a:ext cx="8496622" cy="230832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People work for a variety of reasons. The main reason why most people work is because they need to earn money to buy food and the basic necessities for life. But some work is voluntary and does not yield any money. In this section we will consider a wide range of </a:t>
            </a:r>
            <a:r>
              <a:rPr lang="en-US" sz="1600" b="1" dirty="0" smtClean="0">
                <a:solidFill>
                  <a:srgbClr val="FF0000"/>
                </a:solidFill>
                <a:latin typeface="Calibri" panose="020F0502020204030204" pitchFamily="34" charset="0"/>
                <a:hlinkClick r:id="rId3" action="ppaction://hlinksldjump"/>
              </a:rPr>
              <a:t>motivations</a:t>
            </a:r>
            <a:r>
              <a:rPr lang="en-US" sz="1600" dirty="0" smtClean="0">
                <a:solidFill>
                  <a:srgbClr val="FF0000"/>
                </a:solidFill>
                <a:latin typeface="Calibri" panose="020F0502020204030204" pitchFamily="34" charset="0"/>
                <a:hlinkClick r:id="rId3" action="ppaction://hlinksldjump"/>
              </a:rPr>
              <a:t> </a:t>
            </a:r>
            <a:r>
              <a:rPr lang="en-US" sz="1600" dirty="0" smtClean="0">
                <a:latin typeface="Calibri" panose="020F0502020204030204" pitchFamily="34" charset="0"/>
              </a:rPr>
              <a:t>for work and how firms can make use of this motivation to encourage their workers to work more effectively.</a:t>
            </a:r>
          </a:p>
          <a:p>
            <a:pPr marL="342900" indent="-342900">
              <a:buClr>
                <a:srgbClr val="00B050"/>
              </a:buClr>
              <a:buFont typeface="Wingdings 3" panose="05040102010807070707" pitchFamily="18" charset="2"/>
              <a:buChar char=""/>
            </a:pPr>
            <a:r>
              <a:rPr lang="en-US" sz="1600" dirty="0" smtClean="0">
                <a:latin typeface="Calibri" panose="020F0502020204030204" pitchFamily="34" charset="0"/>
              </a:rPr>
              <a:t>High productivity in a business usually comes from a workforce that is motivated to work effectively and from this comes increased profits. It also considers leadership styles which might be used by managers, the effect of trade unions on the workforce and legal considerations when employing workers.</a:t>
            </a:r>
          </a:p>
        </p:txBody>
      </p:sp>
      <p:grpSp>
        <p:nvGrpSpPr>
          <p:cNvPr id="6" name="Group 5"/>
          <p:cNvGrpSpPr/>
          <p:nvPr/>
        </p:nvGrpSpPr>
        <p:grpSpPr>
          <a:xfrm>
            <a:off x="3337702" y="4903827"/>
            <a:ext cx="2535081" cy="1312616"/>
            <a:chOff x="1887821" y="4952306"/>
            <a:chExt cx="3628645" cy="1878852"/>
          </a:xfrm>
        </p:grpSpPr>
        <p:sp>
          <p:nvSpPr>
            <p:cNvPr id="7" name="Rounded Rectangle 6"/>
            <p:cNvSpPr/>
            <p:nvPr/>
          </p:nvSpPr>
          <p:spPr>
            <a:xfrm>
              <a:off x="1887821" y="5702697"/>
              <a:ext cx="3628645" cy="112846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Esteem Needs (Self Importance)</a:t>
              </a:r>
            </a:p>
            <a:p>
              <a:pPr algn="ctr"/>
              <a:r>
                <a:rPr lang="en-US" sz="1400" dirty="0" smtClean="0">
                  <a:latin typeface="Calibri" panose="020F0502020204030204" pitchFamily="34" charset="0"/>
                </a:rPr>
                <a:t>Feeling important, feeling that the job you do is important</a:t>
              </a:r>
              <a:endParaRPr lang="en-US" sz="1400" dirty="0">
                <a:latin typeface="Calibri" panose="020F0502020204030204" pitchFamily="34" charset="0"/>
              </a:endParaRPr>
            </a:p>
          </p:txBody>
        </p:sp>
        <p:cxnSp>
          <p:nvCxnSpPr>
            <p:cNvPr id="9" name="Straight Arrow Connector 8"/>
            <p:cNvCxnSpPr>
              <a:stCxn id="11" idx="2"/>
              <a:endCxn id="7" idx="0"/>
            </p:cNvCxnSpPr>
            <p:nvPr/>
          </p:nvCxnSpPr>
          <p:spPr>
            <a:xfrm>
              <a:off x="3699111" y="4952306"/>
              <a:ext cx="3033" cy="7503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3419872" y="4437112"/>
            <a:ext cx="2366504" cy="46671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WHY WORK?</a:t>
            </a:r>
            <a:endParaRPr lang="en-US" sz="2000" b="1" dirty="0">
              <a:latin typeface="Calibri" panose="020F0502020204030204" pitchFamily="34" charset="0"/>
            </a:endParaRPr>
          </a:p>
        </p:txBody>
      </p:sp>
      <p:sp>
        <p:nvSpPr>
          <p:cNvPr id="14" name="TextBox 13"/>
          <p:cNvSpPr txBox="1"/>
          <p:nvPr/>
        </p:nvSpPr>
        <p:spPr>
          <a:xfrm>
            <a:off x="3979751" y="371086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15" name="Group 14"/>
          <p:cNvGrpSpPr/>
          <p:nvPr/>
        </p:nvGrpSpPr>
        <p:grpSpPr>
          <a:xfrm>
            <a:off x="5786377" y="4670470"/>
            <a:ext cx="2984636" cy="1545973"/>
            <a:chOff x="4011155" y="4748016"/>
            <a:chExt cx="4057558" cy="2104745"/>
          </a:xfrm>
        </p:grpSpPr>
        <p:sp>
          <p:nvSpPr>
            <p:cNvPr id="16" name="Rounded Rectangle 15"/>
            <p:cNvSpPr/>
            <p:nvPr/>
          </p:nvSpPr>
          <p:spPr>
            <a:xfrm>
              <a:off x="4513889" y="5867543"/>
              <a:ext cx="3554824" cy="98521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smtClean="0">
                  <a:latin typeface="Calibri" panose="020F0502020204030204" pitchFamily="34" charset="0"/>
                </a:rPr>
                <a:t>Job Satisfaction</a:t>
              </a:r>
            </a:p>
            <a:p>
              <a:pPr algn="ctr"/>
              <a:r>
                <a:rPr lang="en-US" sz="1400" dirty="0" smtClean="0">
                  <a:latin typeface="Calibri" panose="020F0502020204030204" pitchFamily="34" charset="0"/>
                </a:rPr>
                <a:t>Enjoyment is derived from feeling that you have done a good job.</a:t>
              </a:r>
              <a:endParaRPr lang="en-US" sz="1400" dirty="0">
                <a:latin typeface="Calibri" panose="020F0502020204030204" pitchFamily="34" charset="0"/>
              </a:endParaRPr>
            </a:p>
          </p:txBody>
        </p:sp>
        <p:cxnSp>
          <p:nvCxnSpPr>
            <p:cNvPr id="17" name="Straight Arrow Connector 16"/>
            <p:cNvCxnSpPr>
              <a:stCxn id="11" idx="3"/>
              <a:endCxn id="16" idx="0"/>
            </p:cNvCxnSpPr>
            <p:nvPr/>
          </p:nvCxnSpPr>
          <p:spPr>
            <a:xfrm>
              <a:off x="4011155" y="4748016"/>
              <a:ext cx="2280147" cy="11195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899593" y="3464134"/>
            <a:ext cx="2520279" cy="1206336"/>
            <a:chOff x="-846292" y="4265357"/>
            <a:chExt cx="3512557" cy="1726718"/>
          </a:xfrm>
        </p:grpSpPr>
        <p:sp>
          <p:nvSpPr>
            <p:cNvPr id="19" name="Rounded Rectangle 18"/>
            <p:cNvSpPr/>
            <p:nvPr/>
          </p:nvSpPr>
          <p:spPr>
            <a:xfrm>
              <a:off x="-846292" y="4265357"/>
              <a:ext cx="2519443"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Money</a:t>
              </a:r>
            </a:p>
            <a:p>
              <a:pPr algn="ctr"/>
              <a:r>
                <a:rPr lang="en-US" sz="1400" dirty="0" smtClean="0">
                  <a:latin typeface="Calibri" panose="020F0502020204030204" pitchFamily="34" charset="0"/>
                </a:rPr>
                <a:t>To pay for necessities and some luxuries.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413429" y="5256772"/>
              <a:ext cx="2252836" cy="7353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5786375" y="3356994"/>
            <a:ext cx="2890081" cy="1313475"/>
            <a:chOff x="14145678" y="4874787"/>
            <a:chExt cx="4136781" cy="1880071"/>
          </a:xfrm>
        </p:grpSpPr>
        <p:sp>
          <p:nvSpPr>
            <p:cNvPr id="22" name="Rounded Rectangle 21"/>
            <p:cNvSpPr/>
            <p:nvPr/>
          </p:nvSpPr>
          <p:spPr>
            <a:xfrm>
              <a:off x="14248747" y="4874787"/>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Security</a:t>
              </a:r>
            </a:p>
            <a:p>
              <a:pPr algn="ctr"/>
              <a:r>
                <a:rPr lang="en-US" sz="1400" dirty="0" smtClean="0">
                  <a:latin typeface="Calibri" panose="020F0502020204030204" pitchFamily="34" charset="0"/>
                </a:rPr>
                <a:t>A sense of security, i.e. knowing that your job and pay are safe – you are not likely to lose your job</a:t>
              </a:r>
              <a:endParaRPr lang="en-US" sz="1400" dirty="0">
                <a:latin typeface="Calibri" panose="020F0502020204030204" pitchFamily="34" charset="0"/>
              </a:endParaRPr>
            </a:p>
          </p:txBody>
        </p:sp>
        <p:cxnSp>
          <p:nvCxnSpPr>
            <p:cNvPr id="23" name="Straight Arrow Connector 22"/>
            <p:cNvCxnSpPr>
              <a:stCxn id="11" idx="3"/>
              <a:endCxn id="22" idx="2"/>
            </p:cNvCxnSpPr>
            <p:nvPr/>
          </p:nvCxnSpPr>
          <p:spPr>
            <a:xfrm flipV="1">
              <a:off x="14145678" y="6205177"/>
              <a:ext cx="2119925" cy="5496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611560" y="4670470"/>
            <a:ext cx="2808312" cy="1625126"/>
            <a:chOff x="3026726" y="4311181"/>
            <a:chExt cx="4019742" cy="2326154"/>
          </a:xfrm>
        </p:grpSpPr>
        <p:sp>
          <p:nvSpPr>
            <p:cNvPr id="26" name="Rounded Rectangle 25"/>
            <p:cNvSpPr/>
            <p:nvPr/>
          </p:nvSpPr>
          <p:spPr>
            <a:xfrm>
              <a:off x="3026726" y="5317071"/>
              <a:ext cx="3401319" cy="13202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Social Needs (affiliation)</a:t>
              </a:r>
            </a:p>
            <a:p>
              <a:pPr algn="ctr"/>
              <a:r>
                <a:rPr lang="en-US" sz="1400" dirty="0" smtClean="0">
                  <a:latin typeface="Calibri" panose="020F0502020204030204" pitchFamily="34" charset="0"/>
                </a:rPr>
                <a:t>Feeling part of a group or organisation, meeting people, making friends at work.</a:t>
              </a:r>
              <a:endParaRPr lang="en-US" sz="1400" dirty="0">
                <a:latin typeface="Calibri" panose="020F0502020204030204" pitchFamily="34" charset="0"/>
              </a:endParaRPr>
            </a:p>
          </p:txBody>
        </p:sp>
        <p:cxnSp>
          <p:nvCxnSpPr>
            <p:cNvPr id="27" name="Straight Arrow Connector 26"/>
            <p:cNvCxnSpPr>
              <a:stCxn id="11" idx="1"/>
              <a:endCxn id="26" idx="0"/>
            </p:cNvCxnSpPr>
            <p:nvPr/>
          </p:nvCxnSpPr>
          <p:spPr>
            <a:xfrm flipH="1">
              <a:off x="4727386" y="4311181"/>
              <a:ext cx="2319082" cy="10058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91" name="TextBox 3090"/>
          <p:cNvSpPr txBox="1"/>
          <p:nvPr/>
        </p:nvSpPr>
        <p:spPr>
          <a:xfrm>
            <a:off x="467544" y="6295596"/>
            <a:ext cx="5609228" cy="369332"/>
          </a:xfrm>
          <a:prstGeom prst="rect">
            <a:avLst/>
          </a:prstGeom>
          <a:noFill/>
        </p:spPr>
        <p:txBody>
          <a:bodyPr wrap="none" rtlCol="0">
            <a:spAutoFit/>
          </a:bodyPr>
          <a:lstStyle/>
          <a:p>
            <a:r>
              <a:rPr lang="en-US" dirty="0" smtClean="0"/>
              <a:t>The reason why people work are summarized above.</a:t>
            </a:r>
            <a:endParaRPr lang="en-GB" dirty="0"/>
          </a:p>
        </p:txBody>
      </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11024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14"/>
                    </p:tgtEl>
                  </p:cond>
                </p:stCondLst>
                <p:endSync evt="end" delay="0">
                  <p:rtn val="all"/>
                </p:endSync>
                <p:childTnLst>
                  <p:par>
                    <p:cTn id="19" fill="hold">
                      <p:stCondLst>
                        <p:cond delay="0"/>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nextCondLst>
                <p:cond evt="onClick" delay="0">
                  <p:tgtEl>
                    <p:spTgt spid="1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2.1.1 – Why People Work?</a:t>
            </a:r>
            <a:endParaRPr lang="en-GB" sz="4000" b="1" dirty="0" smtClean="0"/>
          </a:p>
        </p:txBody>
      </p:sp>
      <p:sp>
        <p:nvSpPr>
          <p:cNvPr id="8" name="Rectangle 7"/>
          <p:cNvSpPr/>
          <p:nvPr/>
        </p:nvSpPr>
        <p:spPr>
          <a:xfrm>
            <a:off x="323850" y="1155809"/>
            <a:ext cx="8496622" cy="267765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400" dirty="0" smtClean="0">
                <a:latin typeface="Calibri" panose="020F0502020204030204" pitchFamily="34" charset="0"/>
              </a:rPr>
              <a:t>Of course, improved organisation in a business and/or the increasing use of new technology, especially when it replaces workers, results in productivity gains. However business also need to recognize that the value of their employee’s output, in terms of how much they produce and the quality of it, comes from how well motivated they are to work effectively. Employees are a firm’s greatest asset!</a:t>
            </a:r>
          </a:p>
        </p:txBody>
      </p:sp>
      <p:grpSp>
        <p:nvGrpSpPr>
          <p:cNvPr id="25" name="Group 24"/>
          <p:cNvGrpSpPr/>
          <p:nvPr/>
        </p:nvGrpSpPr>
        <p:grpSpPr>
          <a:xfrm>
            <a:off x="471302" y="4125933"/>
            <a:ext cx="2314329" cy="692632"/>
            <a:chOff x="-846292" y="4265357"/>
            <a:chExt cx="3225522" cy="991415"/>
          </a:xfrm>
          <a:solidFill>
            <a:srgbClr val="FF9933"/>
          </a:solidFill>
        </p:grpSpPr>
        <p:sp>
          <p:nvSpPr>
            <p:cNvPr id="28" name="Rounded Rectangle 27"/>
            <p:cNvSpPr/>
            <p:nvPr/>
          </p:nvSpPr>
          <p:spPr>
            <a:xfrm>
              <a:off x="-846292" y="4265357"/>
              <a:ext cx="1875915" cy="99141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Well </a:t>
              </a:r>
              <a:r>
                <a:rPr lang="en-US" sz="1400" b="1" dirty="0">
                  <a:latin typeface="Calibri" panose="020F0502020204030204" pitchFamily="34" charset="0"/>
                </a:rPr>
                <a:t>m</a:t>
              </a:r>
              <a:r>
                <a:rPr lang="en-US" sz="1400" b="1" dirty="0" smtClean="0">
                  <a:latin typeface="Calibri" panose="020F0502020204030204" pitchFamily="34" charset="0"/>
                </a:rPr>
                <a:t>otivated workers</a:t>
              </a:r>
              <a:endParaRPr lang="en-US" sz="1400" dirty="0">
                <a:latin typeface="Calibri" panose="020F0502020204030204" pitchFamily="34" charset="0"/>
              </a:endParaRPr>
            </a:p>
          </p:txBody>
        </p:sp>
        <p:cxnSp>
          <p:nvCxnSpPr>
            <p:cNvPr id="29" name="Straight Arrow Connector 28"/>
            <p:cNvCxnSpPr>
              <a:stCxn id="28" idx="3"/>
              <a:endCxn id="31" idx="1"/>
            </p:cNvCxnSpPr>
            <p:nvPr/>
          </p:nvCxnSpPr>
          <p:spPr>
            <a:xfrm>
              <a:off x="1029623" y="4761064"/>
              <a:ext cx="1349607" cy="1"/>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2785631" y="4125934"/>
            <a:ext cx="2578457" cy="692632"/>
            <a:chOff x="-846292" y="4265357"/>
            <a:chExt cx="3593641" cy="991415"/>
          </a:xfrm>
          <a:solidFill>
            <a:srgbClr val="FF9933"/>
          </a:solidFill>
        </p:grpSpPr>
        <p:sp>
          <p:nvSpPr>
            <p:cNvPr id="31" name="Rounded Rectangle 30"/>
            <p:cNvSpPr/>
            <p:nvPr/>
          </p:nvSpPr>
          <p:spPr>
            <a:xfrm>
              <a:off x="-846292" y="4265357"/>
              <a:ext cx="2519443" cy="99141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High productivity </a:t>
              </a:r>
              <a:r>
                <a:rPr lang="en-US" sz="1400" dirty="0" smtClean="0">
                  <a:latin typeface="Calibri" panose="020F0502020204030204" pitchFamily="34" charset="0"/>
                </a:rPr>
                <a:t>(employees work more effectively)</a:t>
              </a:r>
              <a:endParaRPr lang="en-US" sz="1400" dirty="0">
                <a:latin typeface="Calibri" panose="020F0502020204030204" pitchFamily="34" charset="0"/>
              </a:endParaRPr>
            </a:p>
          </p:txBody>
        </p:sp>
        <p:cxnSp>
          <p:nvCxnSpPr>
            <p:cNvPr id="32" name="Straight Arrow Connector 31"/>
            <p:cNvCxnSpPr>
              <a:stCxn id="31" idx="3"/>
              <a:endCxn id="34" idx="1"/>
            </p:cNvCxnSpPr>
            <p:nvPr/>
          </p:nvCxnSpPr>
          <p:spPr>
            <a:xfrm flipV="1">
              <a:off x="1673151" y="4761063"/>
              <a:ext cx="1074198" cy="1"/>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Rounded Rectangle 33"/>
          <p:cNvSpPr/>
          <p:nvPr/>
        </p:nvSpPr>
        <p:spPr>
          <a:xfrm>
            <a:off x="5364088" y="4125933"/>
            <a:ext cx="1119880" cy="692632"/>
          </a:xfrm>
          <a:prstGeom prst="round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Increased Output</a:t>
            </a:r>
            <a:endParaRPr lang="en-US" sz="1400" dirty="0">
              <a:latin typeface="Calibri" panose="020F0502020204030204" pitchFamily="34" charset="0"/>
            </a:endParaRPr>
          </a:p>
        </p:txBody>
      </p:sp>
      <p:grpSp>
        <p:nvGrpSpPr>
          <p:cNvPr id="36" name="Group 35"/>
          <p:cNvGrpSpPr/>
          <p:nvPr/>
        </p:nvGrpSpPr>
        <p:grpSpPr>
          <a:xfrm>
            <a:off x="6411960" y="3946782"/>
            <a:ext cx="2248373" cy="1080119"/>
            <a:chOff x="-2020850" y="4008925"/>
            <a:chExt cx="3133597" cy="1546054"/>
          </a:xfrm>
          <a:solidFill>
            <a:srgbClr val="FF9933"/>
          </a:solidFill>
        </p:grpSpPr>
        <p:sp>
          <p:nvSpPr>
            <p:cNvPr id="37" name="Rounded Rectangle 36"/>
            <p:cNvSpPr/>
            <p:nvPr/>
          </p:nvSpPr>
          <p:spPr>
            <a:xfrm>
              <a:off x="-846292" y="4008925"/>
              <a:ext cx="1959039" cy="154605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Higher Profits</a:t>
              </a:r>
            </a:p>
            <a:p>
              <a:pPr algn="ctr"/>
              <a:r>
                <a:rPr lang="en-US" sz="5400" b="1" dirty="0">
                  <a:latin typeface="Calibri" panose="020F0502020204030204" pitchFamily="34" charset="0"/>
                  <a:sym typeface="Wingdings" panose="05000000000000000000" pitchFamily="2" charset="2"/>
                </a:rPr>
                <a:t></a:t>
              </a:r>
              <a:endParaRPr lang="en-US" sz="1400" dirty="0">
                <a:latin typeface="Calibri" panose="020F0502020204030204" pitchFamily="34" charset="0"/>
              </a:endParaRPr>
            </a:p>
          </p:txBody>
        </p:sp>
        <p:cxnSp>
          <p:nvCxnSpPr>
            <p:cNvPr id="38" name="Straight Arrow Connector 37"/>
            <p:cNvCxnSpPr>
              <a:stCxn id="34" idx="3"/>
              <a:endCxn id="37" idx="1"/>
            </p:cNvCxnSpPr>
            <p:nvPr/>
          </p:nvCxnSpPr>
          <p:spPr>
            <a:xfrm>
              <a:off x="-2020850" y="4761065"/>
              <a:ext cx="1174558" cy="20888"/>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467544" y="5566094"/>
            <a:ext cx="2314329" cy="692632"/>
            <a:chOff x="-846292" y="4265357"/>
            <a:chExt cx="3225522" cy="991415"/>
          </a:xfrm>
        </p:grpSpPr>
        <p:sp>
          <p:nvSpPr>
            <p:cNvPr id="52" name="Rounded Rectangle 51"/>
            <p:cNvSpPr/>
            <p:nvPr/>
          </p:nvSpPr>
          <p:spPr>
            <a:xfrm>
              <a:off x="-846292" y="4265357"/>
              <a:ext cx="1875915"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Unhappy workers</a:t>
              </a:r>
              <a:endParaRPr lang="en-US" sz="1400" dirty="0">
                <a:latin typeface="Calibri" panose="020F0502020204030204" pitchFamily="34" charset="0"/>
              </a:endParaRPr>
            </a:p>
          </p:txBody>
        </p:sp>
        <p:cxnSp>
          <p:nvCxnSpPr>
            <p:cNvPr id="53" name="Straight Arrow Connector 52"/>
            <p:cNvCxnSpPr>
              <a:stCxn id="52" idx="3"/>
              <a:endCxn id="55" idx="1"/>
            </p:cNvCxnSpPr>
            <p:nvPr/>
          </p:nvCxnSpPr>
          <p:spPr>
            <a:xfrm>
              <a:off x="1029623" y="4761064"/>
              <a:ext cx="1349607"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2781873" y="5566095"/>
            <a:ext cx="2578457" cy="692632"/>
            <a:chOff x="-846292" y="4265357"/>
            <a:chExt cx="3593641" cy="991415"/>
          </a:xfrm>
        </p:grpSpPr>
        <p:sp>
          <p:nvSpPr>
            <p:cNvPr id="55" name="Rounded Rectangle 54"/>
            <p:cNvSpPr/>
            <p:nvPr/>
          </p:nvSpPr>
          <p:spPr>
            <a:xfrm>
              <a:off x="-846292" y="4265357"/>
              <a:ext cx="2519443" cy="991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Do not work very effectively</a:t>
              </a:r>
              <a:endParaRPr lang="en-US" sz="1400" dirty="0">
                <a:latin typeface="Calibri" panose="020F0502020204030204" pitchFamily="34" charset="0"/>
              </a:endParaRPr>
            </a:p>
          </p:txBody>
        </p:sp>
        <p:cxnSp>
          <p:nvCxnSpPr>
            <p:cNvPr id="56" name="Straight Arrow Connector 55"/>
            <p:cNvCxnSpPr>
              <a:stCxn id="55" idx="3"/>
              <a:endCxn id="57" idx="1"/>
            </p:cNvCxnSpPr>
            <p:nvPr/>
          </p:nvCxnSpPr>
          <p:spPr>
            <a:xfrm flipV="1">
              <a:off x="1673151" y="4761063"/>
              <a:ext cx="1074198"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7" name="Rounded Rectangle 56"/>
          <p:cNvSpPr/>
          <p:nvPr/>
        </p:nvSpPr>
        <p:spPr>
          <a:xfrm>
            <a:off x="5360330" y="5566094"/>
            <a:ext cx="1119880" cy="6926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Low Output</a:t>
            </a:r>
            <a:endParaRPr lang="en-US" sz="1400" dirty="0">
              <a:latin typeface="Calibri" panose="020F0502020204030204" pitchFamily="34" charset="0"/>
            </a:endParaRPr>
          </a:p>
        </p:txBody>
      </p:sp>
      <p:grpSp>
        <p:nvGrpSpPr>
          <p:cNvPr id="58" name="Group 57"/>
          <p:cNvGrpSpPr/>
          <p:nvPr/>
        </p:nvGrpSpPr>
        <p:grpSpPr>
          <a:xfrm>
            <a:off x="6408202" y="5373217"/>
            <a:ext cx="2259286" cy="1080119"/>
            <a:chOff x="-2020849" y="3989278"/>
            <a:chExt cx="3148806" cy="1546054"/>
          </a:xfrm>
        </p:grpSpPr>
        <p:sp>
          <p:nvSpPr>
            <p:cNvPr id="59" name="Rounded Rectangle 58"/>
            <p:cNvSpPr/>
            <p:nvPr/>
          </p:nvSpPr>
          <p:spPr>
            <a:xfrm>
              <a:off x="-946634" y="3989278"/>
              <a:ext cx="2074591" cy="154605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Lower / No Profit</a:t>
              </a:r>
            </a:p>
            <a:p>
              <a:pPr algn="ctr"/>
              <a:r>
                <a:rPr lang="en-US" sz="5400" b="1" dirty="0" smtClean="0">
                  <a:latin typeface="Calibri" panose="020F0502020204030204" pitchFamily="34" charset="0"/>
                  <a:sym typeface="Wingdings" panose="05000000000000000000" pitchFamily="2" charset="2"/>
                </a:rPr>
                <a:t></a:t>
              </a:r>
              <a:endParaRPr lang="en-US" sz="1400" dirty="0">
                <a:latin typeface="Calibri" panose="020F0502020204030204" pitchFamily="34" charset="0"/>
              </a:endParaRPr>
            </a:p>
          </p:txBody>
        </p:sp>
        <p:cxnSp>
          <p:nvCxnSpPr>
            <p:cNvPr id="60" name="Straight Arrow Connector 59"/>
            <p:cNvCxnSpPr>
              <a:stCxn id="57" idx="3"/>
              <a:endCxn id="59" idx="1"/>
            </p:cNvCxnSpPr>
            <p:nvPr/>
          </p:nvCxnSpPr>
          <p:spPr>
            <a:xfrm>
              <a:off x="-2020849" y="4761065"/>
              <a:ext cx="1074215" cy="124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Round Same Side Corner Rectangle 23">
            <a:hlinkClick r:id="" action="ppaction://noaction"/>
          </p:cNvPr>
          <p:cNvSpPr/>
          <p:nvPr/>
        </p:nvSpPr>
        <p:spPr>
          <a:xfrm>
            <a:off x="7005603" y="695546"/>
            <a:ext cx="734749"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00787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F. W. Taylor</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480398" cy="52952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When people work for themselves, they tend to work hard and effectively as they see the direct benefits of their labour. However, once people work for someone else then they may not work as effectively. One of the tasks of management is to get their workforce to contribute fully to the success of the business. To this end, many studies have been carried out to discover what makes employees work effectively.</a:t>
            </a:r>
          </a:p>
          <a:p>
            <a:pPr>
              <a:buClr>
                <a:srgbClr val="00B050"/>
              </a:buClr>
            </a:pPr>
            <a:r>
              <a:rPr lang="en-US" sz="1610" b="1" dirty="0" smtClean="0">
                <a:latin typeface="Calibri" panose="020F0502020204030204" pitchFamily="34" charset="0"/>
              </a:rPr>
              <a:t>F. W. Taylor</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Frederick Taylor started his working career as a </a:t>
            </a:r>
            <a:r>
              <a:rPr lang="en-US" sz="1610" dirty="0" err="1" smtClean="0">
                <a:latin typeface="Calibri" panose="020F0502020204030204" pitchFamily="34" charset="0"/>
              </a:rPr>
              <a:t>labourer</a:t>
            </a:r>
            <a:r>
              <a:rPr lang="en-US" sz="1610" dirty="0" smtClean="0">
                <a:latin typeface="Calibri" panose="020F0502020204030204" pitchFamily="34" charset="0"/>
              </a:rPr>
              <a:t> in a factory in America in the 1880’s. He rose to become chief engineer. During this time he conducted experiments at the steel company where he worked, into how productivity could be increased. Taylor based his ideas on the assumption that all individuals are motivated by personal gains, and therefor, if they are paid more, they will work more effectively.</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He was looking at workers who worked in factories. He broke down their jobs into simple processes and then calculated how much output they should be able to do in a day. If they produced their target output, they would be paid more money. Taylor saw employees rather like machines – when they were working hard, their productivity would be high and therefor their labour costs would be low (Any extra output would be worth more than the extra pay the workers received)</a:t>
            </a: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064563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F. W. Taylor</a:t>
            </a:r>
            <a:endParaRPr lang="en-GB" sz="31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480398" cy="52952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When Taylors ideas resulted in big production gains at the company where he worked and many other businesses adopted his ideas. But there are several criticisms of Taylor’s ideas:</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His ideas were too simplistic – employees are motivated by many things and not just money.</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You can pay an employee more money, but if they are unfulfilled by their work in some way, there will be no increase in their effectiveness at work and there will be no productivity gains.</a:t>
            </a: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A practical problem arises if you cannot measure an employee’s output.</a:t>
            </a:r>
          </a:p>
          <a:p>
            <a:pPr>
              <a:buClr>
                <a:srgbClr val="00B050"/>
              </a:buClr>
            </a:pPr>
            <a:r>
              <a:rPr lang="en-US" sz="1610" b="1" dirty="0" smtClean="0">
                <a:solidFill>
                  <a:srgbClr val="FF0000"/>
                </a:solidFill>
                <a:latin typeface="Calibri" panose="020F0502020204030204" pitchFamily="34" charset="0"/>
              </a:rPr>
              <a:t>Activity 6.1</a:t>
            </a:r>
          </a:p>
          <a:p>
            <a:pPr marL="342900" indent="-342900">
              <a:buClr>
                <a:srgbClr val="00B050"/>
              </a:buClr>
              <a:buFont typeface="+mj-lt"/>
              <a:buAutoNum type="alphaLcParenR"/>
            </a:pPr>
            <a:r>
              <a:rPr lang="en-US" sz="1610" dirty="0" smtClean="0">
                <a:solidFill>
                  <a:srgbClr val="FF0000"/>
                </a:solidFill>
                <a:latin typeface="Calibri" panose="020F0502020204030204" pitchFamily="34" charset="0"/>
              </a:rPr>
              <a:t>From the following list of jobs, say what you could measure to find out how effectively the employees are working (how much output they are producing)</a:t>
            </a:r>
          </a:p>
          <a:p>
            <a:pPr lvl="1">
              <a:buClr>
                <a:srgbClr val="00B050"/>
              </a:buClr>
            </a:pPr>
            <a:r>
              <a:rPr lang="en-US" sz="1200" dirty="0" smtClean="0">
                <a:solidFill>
                  <a:srgbClr val="FF0000"/>
                </a:solidFill>
                <a:latin typeface="Calibri" panose="020F0502020204030204" pitchFamily="34" charset="0"/>
                <a:sym typeface="Wingdings 2" panose="05020102010507070707" pitchFamily="18" charset="2"/>
              </a:rPr>
              <a:t></a:t>
            </a:r>
            <a:r>
              <a:rPr lang="en-US" sz="14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Car production worker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Shop assistant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Waiter</a:t>
            </a:r>
          </a:p>
          <a:p>
            <a:pPr lvl="1">
              <a:buClr>
                <a:srgbClr val="00B050"/>
              </a:buClr>
            </a:pP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Teacher	</a:t>
            </a:r>
            <a:r>
              <a:rPr lang="en-US" sz="1200" dirty="0" smtClean="0">
                <a:solidFill>
                  <a:srgbClr val="FF0000"/>
                </a:solidFill>
                <a:latin typeface="Calibri" panose="020F0502020204030204" pitchFamily="34" charset="0"/>
                <a:sym typeface="Wingdings 2" panose="05020102010507070707" pitchFamily="18" charset="2"/>
              </a:rPr>
              <a:t></a:t>
            </a:r>
            <a:r>
              <a:rPr lang="en-US" sz="16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Police officer	</a:t>
            </a:r>
            <a:r>
              <a:rPr lang="en-US" sz="1200" dirty="0" smtClean="0">
                <a:solidFill>
                  <a:srgbClr val="FF0000"/>
                </a:solidFill>
                <a:latin typeface="Calibri" panose="020F0502020204030204" pitchFamily="34" charset="0"/>
                <a:sym typeface="Wingdings 2" panose="05020102010507070707" pitchFamily="18" charset="2"/>
              </a:rPr>
              <a:t></a:t>
            </a:r>
            <a:r>
              <a:rPr lang="en-US" sz="1600" dirty="0" smtClean="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Soldier	</a:t>
            </a:r>
            <a:r>
              <a:rPr lang="en-US" sz="1600" dirty="0">
                <a:solidFill>
                  <a:srgbClr val="FF0000"/>
                </a:solidFill>
                <a:latin typeface="Calibri" panose="020F0502020204030204" pitchFamily="34" charset="0"/>
                <a:sym typeface="Wingdings 2" panose="05020102010507070707" pitchFamily="18" charset="2"/>
              </a:rPr>
              <a:t> </a:t>
            </a:r>
            <a:r>
              <a:rPr lang="en-US" sz="1200" dirty="0">
                <a:solidFill>
                  <a:srgbClr val="FF0000"/>
                </a:solidFill>
                <a:latin typeface="Calibri" panose="020F0502020204030204" pitchFamily="34" charset="0"/>
                <a:sym typeface="Wingdings 2" panose="05020102010507070707" pitchFamily="18" charset="2"/>
              </a:rPr>
              <a:t></a:t>
            </a:r>
            <a:r>
              <a:rPr lang="en-US" sz="1600" dirty="0">
                <a:solidFill>
                  <a:srgbClr val="FF0000"/>
                </a:solidFill>
                <a:latin typeface="Calibri" panose="020F0502020204030204" pitchFamily="34" charset="0"/>
                <a:sym typeface="Wingdings 2" panose="05020102010507070707" pitchFamily="18" charset="2"/>
              </a:rPr>
              <a:t> </a:t>
            </a:r>
            <a:r>
              <a:rPr lang="en-US" sz="1610" dirty="0" smtClean="0">
                <a:solidFill>
                  <a:srgbClr val="FF0000"/>
                </a:solidFill>
                <a:latin typeface="Calibri" panose="020F0502020204030204" pitchFamily="34" charset="0"/>
              </a:rPr>
              <a:t>Baker</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Are there any jobs from the list for which output is difficult to measure? If so, explain why it is difficult to measure output in each case.</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If you cannot measure workers’ output, how can you pay them more money if they work harder or more effectively?</a:t>
            </a:r>
          </a:p>
          <a:p>
            <a:pPr marL="342900" lvl="1" indent="-342900">
              <a:buClr>
                <a:srgbClr val="00B050"/>
              </a:buClr>
              <a:buFont typeface="+mj-lt"/>
              <a:buAutoNum type="alphaLcParenR" startAt="2"/>
            </a:pPr>
            <a:r>
              <a:rPr lang="en-US" sz="1610" dirty="0" smtClean="0">
                <a:solidFill>
                  <a:srgbClr val="FF0000"/>
                </a:solidFill>
                <a:latin typeface="Calibri" panose="020F0502020204030204" pitchFamily="34" charset="0"/>
              </a:rPr>
              <a:t>Does this present problems for modern economies today where the majority of the workforce is in service sector jobs? Explain.</a:t>
            </a:r>
          </a:p>
        </p:txBody>
      </p:sp>
      <p:sp>
        <p:nvSpPr>
          <p:cNvPr id="2" name="TextBox 1">
            <a:hlinkClick r:id="rId5" action="ppaction://hlinkfile"/>
          </p:cNvPr>
          <p:cNvSpPr txBox="1"/>
          <p:nvPr/>
        </p:nvSpPr>
        <p:spPr>
          <a:xfrm>
            <a:off x="6507118" y="4149080"/>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173716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8568630" cy="5543056"/>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610" dirty="0" smtClean="0">
                <a:latin typeface="Calibri" panose="020F0502020204030204" pitchFamily="34" charset="0"/>
              </a:rPr>
              <a:t>Abraham Maslow studied employee motivation. He proposed a hierarchy of needs shown below: </a:t>
            </a: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endParaRPr lang="en-US" sz="1610" dirty="0" smtClean="0">
              <a:solidFill>
                <a:srgbClr val="FF0000"/>
              </a:solidFill>
              <a:latin typeface="Calibri" panose="020F0502020204030204" pitchFamily="34" charset="0"/>
            </a:endParaRPr>
          </a:p>
          <a:p>
            <a:pPr algn="ctr">
              <a:buClr>
                <a:srgbClr val="00B050"/>
              </a:buClr>
            </a:pPr>
            <a:r>
              <a:rPr lang="en-US" sz="1610" b="1" dirty="0" smtClean="0">
                <a:latin typeface="Calibri" panose="020F0502020204030204" pitchFamily="34" charset="0"/>
              </a:rPr>
              <a:t>Maslow’s Hierarchy of Needs</a:t>
            </a:r>
          </a:p>
          <a:p>
            <a:pPr marL="284163" indent="-284163">
              <a:buClr>
                <a:srgbClr val="00B050"/>
              </a:buClr>
              <a:buFont typeface="Wingdings 3" panose="05040102010807070707" pitchFamily="18" charset="2"/>
              <a:buChar char=""/>
            </a:pPr>
            <a:r>
              <a:rPr lang="en-US" sz="1610" dirty="0" smtClean="0">
                <a:latin typeface="Calibri" panose="020F0502020204030204" pitchFamily="34" charset="0"/>
              </a:rPr>
              <a:t> Businesses have begin to recognize that </a:t>
            </a:r>
            <a:r>
              <a:rPr lang="en-US" sz="1610" dirty="0">
                <a:latin typeface="Calibri" panose="020F0502020204030204" pitchFamily="34" charset="0"/>
              </a:rPr>
              <a:t>if employees are going to be </a:t>
            </a:r>
            <a:r>
              <a:rPr lang="en-US" sz="1610" dirty="0" smtClean="0">
                <a:latin typeface="Calibri" panose="020F0502020204030204" pitchFamily="34" charset="0"/>
              </a:rPr>
              <a:t>motivated to work effectively then the higher levels in the hierarchy must be available to them – money alone will not be the single route to increased productivity as was thought by Taylor. Evidence for the hierarchy can be seen in people who are unemployed. They very often lose their self-respect and self-esteem and may not have the feeling of belonging to society, which often comes from working.</a:t>
            </a:r>
          </a:p>
        </p:txBody>
      </p:sp>
      <p:pic>
        <p:nvPicPr>
          <p:cNvPr id="1026" name="Picture 2" descr="http://i.stack.imgur.com/3XtRv.jpg"/>
          <p:cNvPicPr>
            <a:picLocks noChangeAspect="1" noChangeArrowheads="1"/>
          </p:cNvPicPr>
          <p:nvPr/>
        </p:nvPicPr>
        <p:blipFill rotWithShape="1">
          <a:blip r:embed="rId3">
            <a:extLst>
              <a:ext uri="{28A0092B-C50C-407E-A947-70E740481C1C}">
                <a14:useLocalDpi xmlns:a14="http://schemas.microsoft.com/office/drawing/2010/main" val="0"/>
              </a:ext>
            </a:extLst>
          </a:blip>
          <a:srcRect l="559" r="1811" b="4200"/>
          <a:stretch/>
        </p:blipFill>
        <p:spPr bwMode="auto">
          <a:xfrm>
            <a:off x="2051720" y="1412776"/>
            <a:ext cx="4680520" cy="33123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1556792"/>
            <a:ext cx="3746538" cy="3308598"/>
          </a:xfrm>
          <a:prstGeom prst="rect">
            <a:avLst/>
          </a:prstGeom>
          <a:noFill/>
        </p:spPr>
        <p:txBody>
          <a:bodyPr wrap="none" rtlCol="0">
            <a:spAutoFit/>
          </a:bodyPr>
          <a:lstStyle/>
          <a:p>
            <a:r>
              <a:rPr lang="en-US" sz="1400" dirty="0" smtClean="0">
                <a:solidFill>
                  <a:srgbClr val="B21212"/>
                </a:solidFill>
              </a:rPr>
              <a:t>Succeeding to your full potential, feeling that </a:t>
            </a:r>
            <a:br>
              <a:rPr lang="en-US" sz="1400" dirty="0" smtClean="0">
                <a:solidFill>
                  <a:srgbClr val="B21212"/>
                </a:solidFill>
              </a:rPr>
            </a:br>
            <a:r>
              <a:rPr lang="en-US" sz="1400" dirty="0" smtClean="0">
                <a:solidFill>
                  <a:srgbClr val="B21212"/>
                </a:solidFill>
              </a:rPr>
              <a:t>you have done a god job and not for </a:t>
            </a:r>
            <a:br>
              <a:rPr lang="en-US" sz="1400" dirty="0" smtClean="0">
                <a:solidFill>
                  <a:srgbClr val="B21212"/>
                </a:solidFill>
              </a:rPr>
            </a:br>
            <a:r>
              <a:rPr lang="en-US" sz="1400" dirty="0" smtClean="0">
                <a:solidFill>
                  <a:srgbClr val="B21212"/>
                </a:solidFill>
              </a:rPr>
              <a:t>financial and personal reward</a:t>
            </a:r>
          </a:p>
          <a:p>
            <a:endParaRPr lang="en-US" sz="1400" dirty="0"/>
          </a:p>
          <a:p>
            <a:r>
              <a:rPr lang="en-US" sz="1400" dirty="0">
                <a:solidFill>
                  <a:srgbClr val="00B050"/>
                </a:solidFill>
              </a:rPr>
              <a:t>Having status and recognition, </a:t>
            </a:r>
            <a:br>
              <a:rPr lang="en-US" sz="1400" dirty="0">
                <a:solidFill>
                  <a:srgbClr val="00B050"/>
                </a:solidFill>
              </a:rPr>
            </a:br>
            <a:r>
              <a:rPr lang="en-US" sz="1400" dirty="0">
                <a:solidFill>
                  <a:srgbClr val="00B050"/>
                </a:solidFill>
              </a:rPr>
              <a:t>achievement, independence</a:t>
            </a:r>
            <a:endParaRPr lang="en-GB" sz="1400" dirty="0">
              <a:solidFill>
                <a:srgbClr val="00B050"/>
              </a:solidFill>
            </a:endParaRPr>
          </a:p>
          <a:p>
            <a:endParaRPr lang="en-US" sz="1100" dirty="0"/>
          </a:p>
          <a:p>
            <a:r>
              <a:rPr lang="en-US" sz="1400" dirty="0" smtClean="0">
                <a:solidFill>
                  <a:schemeClr val="accent4">
                    <a:lumMod val="75000"/>
                  </a:schemeClr>
                </a:solidFill>
              </a:rPr>
              <a:t>Friendship, a sense of belonging </a:t>
            </a:r>
            <a:br>
              <a:rPr lang="en-US" sz="1400" dirty="0" smtClean="0">
                <a:solidFill>
                  <a:schemeClr val="accent4">
                    <a:lumMod val="75000"/>
                  </a:schemeClr>
                </a:solidFill>
              </a:rPr>
            </a:br>
            <a:r>
              <a:rPr lang="en-US" sz="1400" dirty="0" smtClean="0">
                <a:solidFill>
                  <a:schemeClr val="accent4">
                    <a:lumMod val="75000"/>
                  </a:schemeClr>
                </a:solidFill>
              </a:rPr>
              <a:t>to a team</a:t>
            </a:r>
          </a:p>
          <a:p>
            <a:endParaRPr lang="en-US" sz="400" dirty="0" smtClean="0"/>
          </a:p>
          <a:p>
            <a:r>
              <a:rPr lang="en-US" sz="1400" dirty="0" smtClean="0">
                <a:solidFill>
                  <a:srgbClr val="0070C0"/>
                </a:solidFill>
              </a:rPr>
              <a:t>Protection against danger, </a:t>
            </a:r>
            <a:br>
              <a:rPr lang="en-US" sz="1400" dirty="0" smtClean="0">
                <a:solidFill>
                  <a:srgbClr val="0070C0"/>
                </a:solidFill>
              </a:rPr>
            </a:br>
            <a:r>
              <a:rPr lang="en-US" sz="1400" dirty="0" smtClean="0">
                <a:solidFill>
                  <a:srgbClr val="0070C0"/>
                </a:solidFill>
              </a:rPr>
              <a:t>protection against poverty, </a:t>
            </a:r>
            <a:br>
              <a:rPr lang="en-US" sz="1400" dirty="0" smtClean="0">
                <a:solidFill>
                  <a:srgbClr val="0070C0"/>
                </a:solidFill>
              </a:rPr>
            </a:br>
            <a:r>
              <a:rPr lang="en-US" sz="1400" dirty="0" smtClean="0">
                <a:solidFill>
                  <a:srgbClr val="0070C0"/>
                </a:solidFill>
              </a:rPr>
              <a:t>fair treatment</a:t>
            </a:r>
          </a:p>
          <a:p>
            <a:endParaRPr lang="en-US" sz="400" dirty="0"/>
          </a:p>
          <a:p>
            <a:r>
              <a:rPr lang="en-US" sz="1400" dirty="0" smtClean="0">
                <a:solidFill>
                  <a:schemeClr val="accent6">
                    <a:lumMod val="75000"/>
                  </a:schemeClr>
                </a:solidFill>
              </a:rPr>
              <a:t>Food, rent, recreation, </a:t>
            </a:r>
            <a:br>
              <a:rPr lang="en-US" sz="1400" dirty="0" smtClean="0">
                <a:solidFill>
                  <a:schemeClr val="accent6">
                    <a:lumMod val="75000"/>
                  </a:schemeClr>
                </a:solidFill>
              </a:rPr>
            </a:br>
            <a:r>
              <a:rPr lang="en-US" sz="1400" dirty="0" smtClean="0">
                <a:solidFill>
                  <a:schemeClr val="accent6">
                    <a:lumMod val="75000"/>
                  </a:schemeClr>
                </a:solidFill>
              </a:rPr>
              <a:t>shelter</a:t>
            </a:r>
            <a:endParaRPr lang="en-GB" sz="1400" dirty="0">
              <a:solidFill>
                <a:schemeClr val="accent6">
                  <a:lumMod val="75000"/>
                </a:schemeClr>
              </a:solidFill>
            </a:endParaRPr>
          </a:p>
        </p:txBody>
      </p:sp>
      <p:sp>
        <p:nvSpPr>
          <p:cNvPr id="9" name="TextBox 8"/>
          <p:cNvSpPr txBox="1"/>
          <p:nvPr/>
        </p:nvSpPr>
        <p:spPr>
          <a:xfrm>
            <a:off x="4925205" y="1616601"/>
            <a:ext cx="3845988" cy="3108543"/>
          </a:xfrm>
          <a:prstGeom prst="rect">
            <a:avLst/>
          </a:prstGeom>
          <a:noFill/>
        </p:spPr>
        <p:txBody>
          <a:bodyPr wrap="none" rtlCol="0">
            <a:spAutoFit/>
          </a:bodyPr>
          <a:lstStyle/>
          <a:p>
            <a:pPr algn="r"/>
            <a:r>
              <a:rPr lang="en-US" sz="1400" dirty="0" smtClean="0">
                <a:solidFill>
                  <a:srgbClr val="B21212"/>
                </a:solidFill>
              </a:rPr>
              <a:t>Being promoted and given some responsibility</a:t>
            </a:r>
          </a:p>
          <a:p>
            <a:pPr algn="r"/>
            <a:endParaRPr lang="en-US" sz="1400" dirty="0" smtClean="0"/>
          </a:p>
          <a:p>
            <a:pPr algn="r"/>
            <a:endParaRPr lang="en-US" sz="1400" dirty="0"/>
          </a:p>
          <a:p>
            <a:pPr algn="r"/>
            <a:endParaRPr lang="en-US" sz="1400" dirty="0"/>
          </a:p>
          <a:p>
            <a:pPr algn="r"/>
            <a:r>
              <a:rPr lang="en-US" sz="1400" dirty="0" smtClean="0">
                <a:solidFill>
                  <a:srgbClr val="00B050"/>
                </a:solidFill>
              </a:rPr>
              <a:t>Being given recognition for a job well done</a:t>
            </a:r>
          </a:p>
          <a:p>
            <a:pPr algn="r"/>
            <a:endParaRPr lang="en-US" sz="800" dirty="0" smtClean="0"/>
          </a:p>
          <a:p>
            <a:pPr algn="r"/>
            <a:endParaRPr lang="en-US" sz="1400" dirty="0"/>
          </a:p>
          <a:p>
            <a:pPr algn="r"/>
            <a:r>
              <a:rPr lang="en-US" sz="1400" dirty="0" smtClean="0">
                <a:solidFill>
                  <a:schemeClr val="accent4">
                    <a:lumMod val="75000"/>
                  </a:schemeClr>
                </a:solidFill>
              </a:rPr>
              <a:t>Work colleagues that support you </a:t>
            </a:r>
            <a:br>
              <a:rPr lang="en-US" sz="1400" dirty="0" smtClean="0">
                <a:solidFill>
                  <a:schemeClr val="accent4">
                    <a:lumMod val="75000"/>
                  </a:schemeClr>
                </a:solidFill>
              </a:rPr>
            </a:br>
            <a:r>
              <a:rPr lang="en-US" sz="1400" dirty="0" smtClean="0">
                <a:solidFill>
                  <a:schemeClr val="accent4">
                    <a:lumMod val="75000"/>
                  </a:schemeClr>
                </a:solidFill>
              </a:rPr>
              <a:t>at work</a:t>
            </a:r>
          </a:p>
          <a:p>
            <a:pPr algn="r"/>
            <a:endParaRPr lang="en-US" sz="1400" dirty="0"/>
          </a:p>
          <a:p>
            <a:pPr algn="r"/>
            <a:r>
              <a:rPr lang="en-US" sz="1400" dirty="0" smtClean="0">
                <a:solidFill>
                  <a:srgbClr val="0070C0"/>
                </a:solidFill>
              </a:rPr>
              <a:t>Job Security</a:t>
            </a:r>
          </a:p>
          <a:p>
            <a:pPr algn="r"/>
            <a:endParaRPr lang="en-US" sz="1400" dirty="0"/>
          </a:p>
          <a:p>
            <a:pPr algn="r"/>
            <a:r>
              <a:rPr lang="en-US" sz="1400" dirty="0" smtClean="0">
                <a:solidFill>
                  <a:schemeClr val="accent6">
                    <a:lumMod val="75000"/>
                  </a:schemeClr>
                </a:solidFill>
              </a:rPr>
              <a:t>Wages high enough to </a:t>
            </a:r>
            <a:br>
              <a:rPr lang="en-US" sz="1400" dirty="0" smtClean="0">
                <a:solidFill>
                  <a:schemeClr val="accent6">
                    <a:lumMod val="75000"/>
                  </a:schemeClr>
                </a:solidFill>
              </a:rPr>
            </a:br>
            <a:r>
              <a:rPr lang="en-US" sz="1400" dirty="0" smtClean="0">
                <a:solidFill>
                  <a:schemeClr val="accent6">
                    <a:lumMod val="75000"/>
                  </a:schemeClr>
                </a:solidFill>
              </a:rPr>
              <a:t>meet weekly bills</a:t>
            </a:r>
            <a:endParaRPr lang="en-GB" sz="1400" dirty="0">
              <a:solidFill>
                <a:schemeClr val="accent6">
                  <a:lumMod val="75000"/>
                </a:schemeClr>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29675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6480398" cy="5238357"/>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Maslow also suggested that each level in the hierarchy must be achieve before an employee can be motivated by the next level, i.e. once social needs are met, this will no longer motivate an employee but the opportunity to gain the respect of fellow workers and to gain esteem could motivate the employee to work effectively. If this is true, then there are important messages for management in the way employees are managed.</a:t>
            </a:r>
          </a:p>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There are problems in that some levels do not appear to exist for certain individuals, while some rewards appear to fit into more than one level, e.g. money allows basic needs to be purchased, but high pay can also be a status symbol or indicator of personal worth.</a:t>
            </a:r>
          </a:p>
          <a:p>
            <a:pPr marL="284163" indent="-284163">
              <a:buClr>
                <a:srgbClr val="00B050"/>
              </a:buClr>
              <a:buFont typeface="Wingdings 3" panose="05040102010807070707" pitchFamily="18" charset="2"/>
              <a:buChar char=""/>
            </a:pPr>
            <a:r>
              <a:rPr lang="en-US" sz="1760" dirty="0" smtClean="0">
                <a:latin typeface="Calibri" panose="020F0502020204030204" pitchFamily="34" charset="0"/>
              </a:rPr>
              <a:t>Managers must identify the level of the hierarchy that a particular job provides and then look for ways of allowing the employees to benefit from the next level up the hierarchy, e.g. workers in agriculture who work on a temporary basis, when required, will probably have physiological needs fulfilled, but security needs may be lacking. If they were </a:t>
            </a:r>
            <a:r>
              <a:rPr lang="en-US" sz="1760" dirty="0">
                <a:latin typeface="Calibri" panose="020F0502020204030204" pitchFamily="34" charset="0"/>
              </a:rPr>
              <a:t>o</a:t>
            </a:r>
            <a:r>
              <a:rPr lang="en-US" sz="1760" dirty="0" smtClean="0">
                <a:latin typeface="Calibri" panose="020F0502020204030204" pitchFamily="34" charset="0"/>
              </a:rPr>
              <a:t>ffered full-time jobs, they might feel more committed to the business and work more effectively for it.</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6" name="Round Same Side Corner Rectangle 5">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21254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Maslow</a:t>
            </a:r>
            <a:endParaRPr lang="en-GB" sz="3100" b="1" dirty="0" smtClean="0"/>
          </a:p>
        </p:txBody>
      </p:sp>
      <p:sp>
        <p:nvSpPr>
          <p:cNvPr id="8" name="Rectangle 7"/>
          <p:cNvSpPr/>
          <p:nvPr/>
        </p:nvSpPr>
        <p:spPr>
          <a:xfrm>
            <a:off x="323850" y="1155809"/>
            <a:ext cx="6624414" cy="5413790"/>
          </a:xfrm>
          <a:prstGeom prst="rect">
            <a:avLst/>
          </a:prstGeom>
        </p:spPr>
        <p:txBody>
          <a:bodyPr wrap="square">
            <a:spAutoFit/>
          </a:bodyPr>
          <a:lstStyle/>
          <a:p>
            <a:pPr>
              <a:buClr>
                <a:srgbClr val="00B050"/>
              </a:buClr>
            </a:pPr>
            <a:r>
              <a:rPr lang="en-US" sz="1820" b="1" dirty="0" smtClean="0">
                <a:solidFill>
                  <a:srgbClr val="FF0000"/>
                </a:solidFill>
                <a:latin typeface="Calibri" panose="020F0502020204030204" pitchFamily="34" charset="0"/>
              </a:rPr>
              <a:t>Activity 6.2</a:t>
            </a:r>
          </a:p>
          <a:p>
            <a:pPr marL="284163" indent="-284163">
              <a:buClr>
                <a:srgbClr val="00B050"/>
              </a:buClr>
              <a:buFont typeface="Wingdings 3" panose="05040102010807070707" pitchFamily="18" charset="2"/>
              <a:buChar char=""/>
            </a:pPr>
            <a:r>
              <a:rPr lang="en-US" sz="1820" b="1" dirty="0" err="1" smtClean="0">
                <a:solidFill>
                  <a:srgbClr val="FF0000"/>
                </a:solidFill>
                <a:latin typeface="Calibri" panose="020F0502020204030204" pitchFamily="34" charset="0"/>
              </a:rPr>
              <a:t>Mahammed</a:t>
            </a:r>
            <a:r>
              <a:rPr lang="en-US" sz="1820" dirty="0" smtClean="0">
                <a:solidFill>
                  <a:srgbClr val="FF0000"/>
                </a:solidFill>
                <a:latin typeface="Calibri" panose="020F0502020204030204" pitchFamily="34" charset="0"/>
              </a:rPr>
              <a:t> works as a farm </a:t>
            </a:r>
            <a:r>
              <a:rPr lang="en-US" sz="1820" dirty="0" err="1" smtClean="0">
                <a:solidFill>
                  <a:srgbClr val="FF0000"/>
                </a:solidFill>
                <a:latin typeface="Calibri" panose="020F0502020204030204" pitchFamily="34" charset="0"/>
              </a:rPr>
              <a:t>labourer</a:t>
            </a:r>
            <a:r>
              <a:rPr lang="en-US" sz="1820" dirty="0" smtClean="0">
                <a:solidFill>
                  <a:srgbClr val="FF0000"/>
                </a:solidFill>
                <a:latin typeface="Calibri" panose="020F0502020204030204" pitchFamily="34" charset="0"/>
              </a:rPr>
              <a:t> for a rich landlord. He has a small house on the estate and is allowed to grow his own food on a piece of land next to his house. He grows enough food to feed himself and his family and is paid a small wage, which pays for the other needs of the family such as clothes, shoes and medicines.</a:t>
            </a:r>
          </a:p>
          <a:p>
            <a:pPr marL="284163" indent="-284163">
              <a:buClr>
                <a:srgbClr val="00B050"/>
              </a:buClr>
              <a:buFont typeface="Wingdings 3" panose="05040102010807070707" pitchFamily="18" charset="2"/>
              <a:buChar char=""/>
            </a:pPr>
            <a:r>
              <a:rPr lang="en-US" sz="1820" b="1" dirty="0" err="1" smtClean="0">
                <a:solidFill>
                  <a:srgbClr val="FF0000"/>
                </a:solidFill>
                <a:latin typeface="Calibri" panose="020F0502020204030204" pitchFamily="34" charset="0"/>
              </a:rPr>
              <a:t>Yasssin</a:t>
            </a:r>
            <a:r>
              <a:rPr lang="en-US" sz="1820" dirty="0" smtClean="0">
                <a:solidFill>
                  <a:srgbClr val="FF0000"/>
                </a:solidFill>
                <a:latin typeface="Calibri" panose="020F0502020204030204" pitchFamily="34" charset="0"/>
              </a:rPr>
              <a:t> works on the assembly line of a car factory within a team of other workers, welding the car body together. He is also a member of the company football team. He is well paid and his family </a:t>
            </a:r>
            <a:r>
              <a:rPr lang="en-US" sz="1820" dirty="0">
                <a:solidFill>
                  <a:srgbClr val="FF0000"/>
                </a:solidFill>
                <a:latin typeface="Calibri" panose="020F0502020204030204" pitchFamily="34" charset="0"/>
              </a:rPr>
              <a:t>can afford quite </a:t>
            </a:r>
            <a:r>
              <a:rPr lang="en-US" sz="1820" dirty="0" smtClean="0">
                <a:solidFill>
                  <a:srgbClr val="FF0000"/>
                </a:solidFill>
                <a:latin typeface="Calibri" panose="020F0502020204030204" pitchFamily="34" charset="0"/>
              </a:rPr>
              <a:t>a few luxuries.</a:t>
            </a:r>
          </a:p>
          <a:p>
            <a:pPr marL="284163" indent="-284163">
              <a:buClr>
                <a:srgbClr val="00B050"/>
              </a:buClr>
              <a:buFont typeface="Wingdings 3" panose="05040102010807070707" pitchFamily="18" charset="2"/>
              <a:buChar char=""/>
            </a:pPr>
            <a:r>
              <a:rPr lang="en-US" sz="1820" b="1" dirty="0" smtClean="0">
                <a:solidFill>
                  <a:srgbClr val="FF0000"/>
                </a:solidFill>
                <a:latin typeface="Calibri" panose="020F0502020204030204" pitchFamily="34" charset="0"/>
              </a:rPr>
              <a:t>Amira</a:t>
            </a:r>
            <a:r>
              <a:rPr lang="en-US" sz="1820" dirty="0" smtClean="0">
                <a:solidFill>
                  <a:srgbClr val="FF0000"/>
                </a:solidFill>
                <a:latin typeface="Calibri" panose="020F0502020204030204" pitchFamily="34" charset="0"/>
              </a:rPr>
              <a:t> has a degree in Business Management and professional qualifications in human resources management. She is the Human Resources Manager of a large company. She has her own office with her name on the door and is in charge of the rest of the human resources staff. She works long hours but feels it is worth it if the right employees are recruits to the company.</a:t>
            </a:r>
          </a:p>
          <a:p>
            <a:pPr marL="284163" indent="-284163">
              <a:buClr>
                <a:srgbClr val="00B050"/>
              </a:buClr>
              <a:buFont typeface="Wingdings 3" panose="05040102010807070707" pitchFamily="18" charset="2"/>
              <a:buChar char=""/>
            </a:pPr>
            <a:r>
              <a:rPr lang="en-US" sz="1820" dirty="0" smtClean="0">
                <a:solidFill>
                  <a:srgbClr val="FF0000"/>
                </a:solidFill>
                <a:latin typeface="Calibri" panose="020F0502020204030204" pitchFamily="34" charset="0"/>
              </a:rPr>
              <a:t>Identify which of Maslow’s needs are being satisfied for each of these employees. Explain the reasons for your choice.</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hlinkClick r:id="rId5" action="ppaction://hlinkfile"/>
          </p:cNvPr>
          <p:cNvSpPr txBox="1"/>
          <p:nvPr/>
        </p:nvSpPr>
        <p:spPr>
          <a:xfrm>
            <a:off x="6516216" y="2492896"/>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756757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100" dirty="0" smtClean="0"/>
              <a:t>2.1.1 – Motivational Theories – </a:t>
            </a:r>
            <a:r>
              <a:rPr lang="en-GB" sz="3100" dirty="0" err="1" smtClean="0">
                <a:solidFill>
                  <a:schemeClr val="tx1"/>
                </a:solidFill>
              </a:rPr>
              <a:t>Herberg</a:t>
            </a:r>
            <a:endParaRPr lang="en-GB" sz="3100" b="1" dirty="0" smtClean="0">
              <a:solidFill>
                <a:schemeClr val="tx1"/>
              </a:solidFill>
            </a:endParaRPr>
          </a:p>
        </p:txBody>
      </p:sp>
      <p:sp>
        <p:nvSpPr>
          <p:cNvPr id="8" name="Rectangle 7"/>
          <p:cNvSpPr/>
          <p:nvPr/>
        </p:nvSpPr>
        <p:spPr>
          <a:xfrm>
            <a:off x="323850" y="1155809"/>
            <a:ext cx="8496622" cy="558614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700" dirty="0">
                <a:latin typeface="Calibri" panose="020F0502020204030204" pitchFamily="34" charset="0"/>
              </a:rPr>
              <a:t>Frederick Herzberg’s </a:t>
            </a:r>
            <a:r>
              <a:rPr lang="en-US" sz="1700" dirty="0" smtClean="0">
                <a:latin typeface="Calibri" panose="020F0502020204030204" pitchFamily="34" charset="0"/>
              </a:rPr>
              <a:t>motivation theories were base don his study of work on engineers and accountants in the U.S. According to Herzberg, humans have two sets of needs, one is for the basic animal needs, which he called ‘hygiene’ factors or needs, and the second one is for a human being to be able to grow psychologically, which he called ‘motivational’ needs or ‘motivators’.</a:t>
            </a: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700" dirty="0">
              <a:latin typeface="Calibri" panose="020F0502020204030204" pitchFamily="34" charset="0"/>
            </a:endParaRPr>
          </a:p>
          <a:p>
            <a:pPr>
              <a:buClr>
                <a:srgbClr val="00B050"/>
              </a:buClr>
            </a:pP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According to Herzberg, the ‘hygiene’ factors must be satisfied, if they are not satisfied, they can act as de-motivators to the worker. However, they do not act as motivators, as once satisfied the effects of them quickly wear off. True motivators are found in other factors, as shown above.</a:t>
            </a:r>
            <a:endParaRPr lang="en-US" sz="1700" dirty="0">
              <a:latin typeface="Calibri" panose="020F0502020204030204" pitchFamily="34" charset="0"/>
            </a:endParaRP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83212662"/>
              </p:ext>
            </p:extLst>
          </p:nvPr>
        </p:nvGraphicFramePr>
        <p:xfrm>
          <a:off x="323528" y="2560672"/>
          <a:ext cx="6408712" cy="2956560"/>
        </p:xfrm>
        <a:graphic>
          <a:graphicData uri="http://schemas.openxmlformats.org/drawingml/2006/table">
            <a:tbl>
              <a:tblPr firstRow="1" bandRow="1">
                <a:tableStyleId>{B301B821-A1FF-4177-AEE7-76D212191A09}</a:tableStyleId>
              </a:tblPr>
              <a:tblGrid>
                <a:gridCol w="3384376"/>
                <a:gridCol w="288032"/>
                <a:gridCol w="2736304"/>
              </a:tblGrid>
              <a:tr h="259823">
                <a:tc gridSpan="3">
                  <a:txBody>
                    <a:bodyPr/>
                    <a:lstStyle/>
                    <a:p>
                      <a:pPr algn="ctr"/>
                      <a:r>
                        <a:rPr lang="en-US" sz="1700" dirty="0" smtClean="0">
                          <a:latin typeface="Arial" panose="020B0604020202020204" pitchFamily="34" charset="0"/>
                          <a:cs typeface="Arial" panose="020B0604020202020204" pitchFamily="34" charset="0"/>
                        </a:rPr>
                        <a:t>Motivators</a:t>
                      </a:r>
                      <a:endParaRPr lang="en-GB" sz="1700"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r>
              <a:tr h="857415">
                <a:tc>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Achievement</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Recognition</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Personal growth/development</a:t>
                      </a:r>
                    </a:p>
                  </a:txBody>
                  <a:tcPr/>
                </a:tc>
                <a:tc gridSpan="2">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Advancement/promotion</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Work itself</a:t>
                      </a:r>
                      <a:endParaRPr lang="en-GB" sz="1700" dirty="0" smtClean="0">
                        <a:latin typeface="Arial" panose="020B0604020202020204" pitchFamily="34" charset="0"/>
                        <a:cs typeface="Arial" panose="020B0604020202020204" pitchFamily="34" charset="0"/>
                      </a:endParaRPr>
                    </a:p>
                  </a:txBody>
                  <a:tcPr/>
                </a:tc>
                <a:tc hMerge="1">
                  <a:txBody>
                    <a:bodyPr/>
                    <a:lstStyle/>
                    <a:p>
                      <a:endParaRPr lang="en-GB"/>
                    </a:p>
                  </a:txBody>
                  <a:tcPr/>
                </a:tc>
              </a:tr>
              <a:tr h="292968">
                <a:tc gridSpan="3">
                  <a:txBody>
                    <a:bodyPr/>
                    <a:lstStyle/>
                    <a:p>
                      <a:pPr algn="ctr"/>
                      <a:r>
                        <a:rPr lang="en-US" sz="1700" b="1" dirty="0" smtClean="0">
                          <a:latin typeface="Arial" panose="020B0604020202020204" pitchFamily="34" charset="0"/>
                          <a:cs typeface="Arial" panose="020B0604020202020204" pitchFamily="34" charset="0"/>
                        </a:rPr>
                        <a:t>‘</a:t>
                      </a:r>
                      <a:r>
                        <a:rPr lang="en-US" sz="1700" b="1" dirty="0" err="1" smtClean="0">
                          <a:latin typeface="Arial" panose="020B0604020202020204" pitchFamily="34" charset="0"/>
                          <a:cs typeface="Arial" panose="020B0604020202020204" pitchFamily="34" charset="0"/>
                        </a:rPr>
                        <a:t>Hygeine</a:t>
                      </a:r>
                      <a:r>
                        <a:rPr lang="en-US" sz="1700" b="1" dirty="0" smtClean="0">
                          <a:latin typeface="Arial" panose="020B0604020202020204" pitchFamily="34" charset="0"/>
                          <a:cs typeface="Arial" panose="020B0604020202020204" pitchFamily="34" charset="0"/>
                        </a:rPr>
                        <a:t>’ (of</a:t>
                      </a:r>
                      <a:r>
                        <a:rPr lang="en-US" sz="1700" b="1" baseline="0" dirty="0" smtClean="0">
                          <a:latin typeface="Arial" panose="020B0604020202020204" pitchFamily="34" charset="0"/>
                          <a:cs typeface="Arial" panose="020B0604020202020204" pitchFamily="34" charset="0"/>
                        </a:rPr>
                        <a:t> ‘maintenance’) factors</a:t>
                      </a:r>
                      <a:endParaRPr lang="en-GB" sz="1700" b="1" dirty="0">
                        <a:latin typeface="Arial" panose="020B0604020202020204" pitchFamily="34" charset="0"/>
                        <a:cs typeface="Arial" panose="020B0604020202020204" pitchFamily="34" charset="0"/>
                      </a:endParaRPr>
                    </a:p>
                  </a:txBody>
                  <a:tcPr/>
                </a:tc>
                <a:tc hMerge="1">
                  <a:txBody>
                    <a:bodyPr/>
                    <a:lstStyle/>
                    <a:p>
                      <a:endParaRPr lang="en-GB"/>
                    </a:p>
                  </a:txBody>
                  <a:tcPr/>
                </a:tc>
                <a:tc hMerge="1">
                  <a:txBody>
                    <a:bodyPr/>
                    <a:lstStyle/>
                    <a:p>
                      <a:endParaRPr lang="en-GB"/>
                    </a:p>
                  </a:txBody>
                  <a:tcPr/>
                </a:tc>
              </a:tr>
              <a:tr h="1169202">
                <a:tc gridSpan="2">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Status</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Security</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Work conditions</a:t>
                      </a:r>
                    </a:p>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Company policies and administration</a:t>
                      </a:r>
                    </a:p>
                  </a:txBody>
                  <a:tcPr/>
                </a:tc>
                <a:tc hMerge="1">
                  <a:txBody>
                    <a:bodyPr/>
                    <a:lstStyle/>
                    <a:p>
                      <a:pPr algn="ctr"/>
                      <a:endParaRPr lang="en-GB" sz="1700" dirty="0" smtClean="0">
                        <a:latin typeface="Arial" panose="020B0604020202020204" pitchFamily="34" charset="0"/>
                        <a:cs typeface="Arial" panose="020B0604020202020204" pitchFamily="34" charset="0"/>
                      </a:endParaRPr>
                    </a:p>
                  </a:txBody>
                  <a:tcPr/>
                </a:tc>
                <a:tc>
                  <a:txBody>
                    <a:bodyPr/>
                    <a:lstStyle/>
                    <a:p>
                      <a:pPr marL="285750" indent="-285750" algn="ctr">
                        <a:buFont typeface="Arial" panose="020B0604020202020204" pitchFamily="34" charset="0"/>
                        <a:buChar char="•"/>
                      </a:pPr>
                      <a:r>
                        <a:rPr lang="en-US" sz="1700" dirty="0" smtClean="0">
                          <a:latin typeface="Arial" panose="020B0604020202020204" pitchFamily="34" charset="0"/>
                          <a:cs typeface="Arial" panose="020B0604020202020204" pitchFamily="34" charset="0"/>
                        </a:rPr>
                        <a:t>Relationship</a:t>
                      </a:r>
                      <a:r>
                        <a:rPr lang="en-US" sz="1700" baseline="0" dirty="0" smtClean="0">
                          <a:latin typeface="Arial" panose="020B0604020202020204" pitchFamily="34" charset="0"/>
                          <a:cs typeface="Arial" panose="020B0604020202020204" pitchFamily="34" charset="0"/>
                        </a:rPr>
                        <a:t> with supervisor</a:t>
                      </a:r>
                    </a:p>
                    <a:p>
                      <a:pPr marL="285750" indent="-285750" algn="ctr">
                        <a:buFont typeface="Arial" panose="020B0604020202020204" pitchFamily="34" charset="0"/>
                        <a:buChar char="•"/>
                      </a:pPr>
                      <a:r>
                        <a:rPr lang="en-US" sz="1700" baseline="0" dirty="0" smtClean="0">
                          <a:latin typeface="Arial" panose="020B0604020202020204" pitchFamily="34" charset="0"/>
                          <a:cs typeface="Arial" panose="020B0604020202020204" pitchFamily="34" charset="0"/>
                        </a:rPr>
                        <a:t>Relationship with subordinates</a:t>
                      </a:r>
                    </a:p>
                    <a:p>
                      <a:pPr marL="285750" indent="-285750" algn="ctr">
                        <a:buFont typeface="Arial" panose="020B0604020202020204" pitchFamily="34" charset="0"/>
                        <a:buChar char="•"/>
                      </a:pPr>
                      <a:r>
                        <a:rPr lang="en-US" sz="1700" baseline="0" dirty="0" smtClean="0">
                          <a:latin typeface="Arial" panose="020B0604020202020204" pitchFamily="34" charset="0"/>
                          <a:cs typeface="Arial" panose="020B0604020202020204" pitchFamily="34" charset="0"/>
                        </a:rPr>
                        <a:t>Salary</a:t>
                      </a:r>
                      <a:endParaRPr lang="en-GB" sz="1700" dirty="0" smtClean="0">
                        <a:latin typeface="Arial" panose="020B0604020202020204" pitchFamily="34" charset="0"/>
                        <a:cs typeface="Arial" panose="020B0604020202020204" pitchFamily="34" charset="0"/>
                      </a:endParaRPr>
                    </a:p>
                  </a:txBody>
                  <a:tcPr/>
                </a:tc>
              </a:tr>
            </a:tbl>
          </a:graphicData>
        </a:graphic>
      </p:graphicFrame>
      <p:sp>
        <p:nvSpPr>
          <p:cNvPr id="3" name="TextBox 2"/>
          <p:cNvSpPr txBox="1"/>
          <p:nvPr/>
        </p:nvSpPr>
        <p:spPr>
          <a:xfrm>
            <a:off x="6876256" y="2492896"/>
            <a:ext cx="1944216" cy="3131627"/>
          </a:xfrm>
          <a:prstGeom prst="rect">
            <a:avLst/>
          </a:prstGeom>
          <a:solidFill>
            <a:schemeClr val="tx2">
              <a:lumMod val="40000"/>
              <a:lumOff val="60000"/>
            </a:schemeClr>
          </a:solidFill>
        </p:spPr>
        <p:txBody>
          <a:bodyPr wrap="square" lIns="91440" tIns="0" rIns="91440" bIns="0" rtlCol="0">
            <a:spAutoFit/>
          </a:bodyPr>
          <a:lstStyle/>
          <a:p>
            <a:r>
              <a:rPr lang="en-US" sz="1850" b="1" dirty="0">
                <a:latin typeface="Calibri" panose="020F0502020204030204" pitchFamily="34" charset="0"/>
              </a:rPr>
              <a:t>Tops for Success</a:t>
            </a:r>
          </a:p>
          <a:p>
            <a:r>
              <a:rPr lang="en-US" sz="1850" dirty="0">
                <a:latin typeface="Calibri" panose="020F0502020204030204" pitchFamily="34" charset="0"/>
              </a:rPr>
              <a:t>Make sure you can explain </a:t>
            </a:r>
            <a:r>
              <a:rPr lang="en-US" sz="1850" dirty="0" smtClean="0">
                <a:latin typeface="Calibri" panose="020F0502020204030204" pitchFamily="34" charset="0"/>
              </a:rPr>
              <a:t>each of these theories and also explain how knowledge of them can help managers to improve the motivation of the employees</a:t>
            </a:r>
            <a:endParaRPr lang="en-GB" sz="1850" dirty="0">
              <a:latin typeface="Calibri" panose="020F0502020204030204" pitchFamily="34" charset="0"/>
            </a:endParaRPr>
          </a:p>
        </p:txBody>
      </p:sp>
    </p:spTree>
    <p:extLst>
      <p:ext uri="{BB962C8B-B14F-4D97-AF65-F5344CB8AC3E}">
        <p14:creationId xmlns:p14="http://schemas.microsoft.com/office/powerpoint/2010/main" val="134391388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2.1.1 – Motivational Theories – </a:t>
            </a:r>
            <a:r>
              <a:rPr lang="en-GB" sz="3200" dirty="0" err="1" smtClean="0"/>
              <a:t>HerzBerg</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1947598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552406" cy="5295296"/>
          </a:xfrm>
          <a:prstGeom prst="rect">
            <a:avLst/>
          </a:prstGeom>
        </p:spPr>
        <p:txBody>
          <a:bodyPr wrap="square">
            <a:spAutoFit/>
          </a:bodyPr>
          <a:lstStyle/>
          <a:p>
            <a:pPr>
              <a:buClr>
                <a:srgbClr val="00B050"/>
              </a:buClr>
            </a:pPr>
            <a:r>
              <a:rPr lang="en-US" sz="1610" b="1" dirty="0" smtClean="0">
                <a:solidFill>
                  <a:srgbClr val="FF0000"/>
                </a:solidFill>
                <a:latin typeface="Calibri" panose="020F0502020204030204" pitchFamily="34" charset="0"/>
              </a:rPr>
              <a:t>Case Study Example</a:t>
            </a:r>
          </a:p>
          <a:p>
            <a:pPr marL="342900" indent="-342900">
              <a:buClr>
                <a:srgbClr val="00B050"/>
              </a:buClr>
              <a:buFont typeface="Wingdings 3" panose="05040102010807070707" pitchFamily="18" charset="2"/>
              <a:buChar char=""/>
            </a:pPr>
            <a:r>
              <a:rPr lang="en-US" sz="1610" dirty="0" smtClean="0">
                <a:solidFill>
                  <a:srgbClr val="FF0000"/>
                </a:solidFill>
                <a:latin typeface="Calibri" panose="020F0502020204030204" pitchFamily="34" charset="0"/>
              </a:rPr>
              <a:t>Company A employs 100 workers taking telephone orders and making calls to potential customers. The company thinks it treats its workers well. The offices they work in are well lit, warm but not too hot, the salary is similar to pay in other similar jobs, the supervisors are polite and keep checking the work of the employees. The workers are told what to do and have no opportunities for promotion. There is no recognition of workers who have done well in their jobs. The management is worried because the workers do not seem to be particularly happy and have not increased their productivity. There is high labour turnover.</a:t>
            </a:r>
          </a:p>
          <a:p>
            <a:pPr>
              <a:buClr>
                <a:srgbClr val="00B050"/>
              </a:buClr>
            </a:pPr>
            <a:r>
              <a:rPr lang="en-US" sz="1610" b="1" dirty="0" smtClean="0">
                <a:solidFill>
                  <a:srgbClr val="FF0000"/>
                </a:solidFill>
                <a:latin typeface="Calibri" panose="020F0502020204030204" pitchFamily="34" charset="0"/>
              </a:rPr>
              <a:t>Activity 6.3</a:t>
            </a:r>
          </a:p>
          <a:p>
            <a:pPr marL="342900" indent="-342900">
              <a:buClr>
                <a:srgbClr val="00B050"/>
              </a:buClr>
              <a:buFont typeface="Wingdings 3" panose="05040102010807070707" pitchFamily="18" charset="2"/>
              <a:buChar char=""/>
            </a:pPr>
            <a:r>
              <a:rPr lang="en-US" sz="1610" dirty="0" smtClean="0">
                <a:solidFill>
                  <a:srgbClr val="FF0000"/>
                </a:solidFill>
                <a:latin typeface="Calibri" panose="020F0502020204030204" pitchFamily="34" charset="0"/>
              </a:rPr>
              <a:t>Using the case study above:</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Why do you think the workers might not be happy in their jobs?</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What are the possible outcomes of dissatisfied workers?</a:t>
            </a:r>
          </a:p>
          <a:p>
            <a:pPr marL="630238" indent="-280988">
              <a:buClr>
                <a:srgbClr val="00B050"/>
              </a:buClr>
              <a:buFont typeface="+mj-lt"/>
              <a:buAutoNum type="alphaLcParenR"/>
            </a:pPr>
            <a:r>
              <a:rPr lang="en-US" sz="1610" dirty="0" smtClean="0">
                <a:solidFill>
                  <a:srgbClr val="FF0000"/>
                </a:solidFill>
                <a:latin typeface="Calibri" panose="020F0502020204030204" pitchFamily="34" charset="0"/>
              </a:rPr>
              <a:t>Suggest ways the management might increase the motivation of their employees.</a:t>
            </a:r>
            <a:endParaRPr lang="en-US" sz="1610" dirty="0">
              <a:solidFill>
                <a:srgbClr val="FF000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10" dirty="0" smtClean="0">
                <a:latin typeface="Calibri" panose="020F0502020204030204" pitchFamily="34" charset="0"/>
              </a:rPr>
              <a:t>People often say that money is the main motivator. It may not be. Surveys show that the other factors discussed may be much more important than money alone. The lack of these other motivators is often a reason why employees leave a job and seem employment elsewhere.</a:t>
            </a:r>
          </a:p>
        </p:txBody>
      </p:sp>
      <p:sp>
        <p:nvSpPr>
          <p:cNvPr id="6" name="Round Same Side Corner Rectangle 5">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2000" b="1" dirty="0">
              <a:latin typeface="Arial" panose="020B0604020202020204" pitchFamily="34" charset="0"/>
              <a:cs typeface="Arial" panose="020B0604020202020204" pitchFamily="34" charset="0"/>
            </a:endParaRPr>
          </a:p>
        </p:txBody>
      </p:sp>
      <p:sp>
        <p:nvSpPr>
          <p:cNvPr id="7" name="TextBox 6">
            <a:hlinkClick r:id="rId5" action="ppaction://hlinkfile"/>
          </p:cNvPr>
          <p:cNvSpPr txBox="1"/>
          <p:nvPr/>
        </p:nvSpPr>
        <p:spPr>
          <a:xfrm>
            <a:off x="6507118" y="3769556"/>
            <a:ext cx="369138"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67643835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300" dirty="0" smtClean="0"/>
              <a:t>2.1.2 – Motivational Factors – Financial Rewards/Motivators</a:t>
            </a:r>
            <a:endParaRPr lang="en-GB" sz="2300" b="1" dirty="0" smtClean="0"/>
          </a:p>
        </p:txBody>
      </p:sp>
      <p:sp>
        <p:nvSpPr>
          <p:cNvPr id="8" name="Rectangle 7"/>
          <p:cNvSpPr/>
          <p:nvPr/>
        </p:nvSpPr>
        <p:spPr>
          <a:xfrm>
            <a:off x="323850" y="1155809"/>
            <a:ext cx="6624414" cy="5632311"/>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It is the responsibility of management, and often the Human Resources Department, to motivate the workforce. A well-motivated workforce helps to raise productivity. Employees who are well motivated tend to have fewer days off work and are less likely to have grievances which result in strike action.</a:t>
            </a:r>
          </a:p>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So how can managers motivate their employees – whether it be in the office or on the factory floor? There are three factors which can motivate employees: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Financial rewards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Non-financial rewards</a:t>
            </a:r>
          </a:p>
          <a:p>
            <a:pPr marL="568325" indent="-280988">
              <a:buClr>
                <a:srgbClr val="00B050"/>
              </a:buClr>
              <a:buSzPct val="104000"/>
              <a:buFont typeface="Arial" panose="020B0604020202020204" pitchFamily="34" charset="0"/>
              <a:buChar char="•"/>
            </a:pPr>
            <a:r>
              <a:rPr lang="en-US" sz="1950" dirty="0" smtClean="0">
                <a:latin typeface="Calibri" panose="020F0502020204030204" pitchFamily="34" charset="0"/>
              </a:rPr>
              <a:t>Introducing ways to give job satisfaction.</a:t>
            </a:r>
          </a:p>
          <a:p>
            <a:pPr>
              <a:buClr>
                <a:srgbClr val="00B050"/>
              </a:buClr>
            </a:pPr>
            <a:r>
              <a:rPr lang="en-US" sz="1950" b="1" dirty="0" smtClean="0">
                <a:latin typeface="Calibri" panose="020F0502020204030204" pitchFamily="34" charset="0"/>
              </a:rPr>
              <a:t>Financial Rewards</a:t>
            </a:r>
          </a:p>
          <a:p>
            <a:pPr marL="284163" indent="-284163">
              <a:buClr>
                <a:srgbClr val="00B050"/>
              </a:buClr>
              <a:buFont typeface="Wingdings 3" panose="05040102010807070707" pitchFamily="18" charset="2"/>
              <a:buChar char=""/>
            </a:pPr>
            <a:r>
              <a:rPr lang="en-US" sz="1950" dirty="0" smtClean="0">
                <a:latin typeface="Calibri" panose="020F0502020204030204" pitchFamily="34" charset="0"/>
              </a:rPr>
              <a:t>Pay may seem as a reason for working, but there are other reasons as discussed before. However, pay may be used to give incentives to employees to encourage then to work harder or more effectively. Payment can take various forms, the most common of which we will discuss.</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244910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563430245"/>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455340"/>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2050" b="1" dirty="0" smtClean="0">
                <a:latin typeface="Calibri" panose="020F0502020204030204" pitchFamily="34" charset="0"/>
              </a:rPr>
              <a:t>Wages</a:t>
            </a:r>
            <a:r>
              <a:rPr lang="en-US" sz="2050" dirty="0" smtClean="0">
                <a:latin typeface="Calibri" panose="020F0502020204030204" pitchFamily="34" charset="0"/>
              </a:rPr>
              <a:t> are often paid every week, sometimes in cash and sometimes into a bank account.</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The worker gets paid on a regular basis and does not have to wait long for some money. Wages tend to be paid to manual workers, such as those who work in a warehouse.</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If the employee works longer than their normal hours, they can usually be paid overtime. This is their regular amount per hour plus an extra amount, This is an incentive to work additional hours when required by the business.</a:t>
            </a:r>
          </a:p>
          <a:p>
            <a:pPr marL="284163" indent="-284163">
              <a:buClr>
                <a:srgbClr val="00B050"/>
              </a:buClr>
              <a:buFont typeface="Wingdings 3" panose="05040102010807070707" pitchFamily="18" charset="2"/>
              <a:buChar char=""/>
            </a:pPr>
            <a:r>
              <a:rPr lang="en-US" sz="2050" dirty="0" smtClean="0">
                <a:latin typeface="Calibri" panose="020F0502020204030204" pitchFamily="34" charset="0"/>
              </a:rPr>
              <a:t>However there are some drawbacks:</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As the wages are paid weekly, they have to be calculated every week, which takes time and money.</a:t>
            </a:r>
          </a:p>
          <a:p>
            <a:pPr marL="630238" indent="-342900">
              <a:buClr>
                <a:srgbClr val="00B050"/>
              </a:buClr>
              <a:buFont typeface="Arial" panose="020B0604020202020204" pitchFamily="34" charset="0"/>
              <a:buChar char="•"/>
            </a:pPr>
            <a:r>
              <a:rPr lang="en-US" sz="2050" dirty="0" smtClean="0">
                <a:latin typeface="Calibri" panose="020F0502020204030204" pitchFamily="34" charset="0"/>
              </a:rPr>
              <a:t>Wage clerks are often employed to perform this task.</a:t>
            </a:r>
          </a:p>
          <a:p>
            <a:pPr marL="284163" indent="-284163">
              <a:buClr>
                <a:srgbClr val="00B050"/>
              </a:buClr>
              <a:buFont typeface="Wingdings 3" panose="05040102010807070707" pitchFamily="18" charset="2"/>
              <a:buChar char=""/>
            </a:pPr>
            <a:r>
              <a:rPr lang="en-US" sz="2050" dirty="0" smtClean="0">
                <a:latin typeface="Calibri" panose="020F0502020204030204" pitchFamily="34" charset="0"/>
              </a:rPr>
              <a:t>When calculating the wage to be paid, they can be worked out in a number of different ways.</a:t>
            </a:r>
          </a:p>
        </p:txBody>
      </p:sp>
      <p:graphicFrame>
        <p:nvGraphicFramePr>
          <p:cNvPr id="4" name="Table 3"/>
          <p:cNvGraphicFramePr>
            <a:graphicFrameLocks noGrp="1"/>
          </p:cNvGraphicFramePr>
          <p:nvPr>
            <p:extLst>
              <p:ext uri="{D42A27DB-BD31-4B8C-83A1-F6EECF244321}">
                <p14:modId xmlns:p14="http://schemas.microsoft.com/office/powerpoint/2010/main" val="4269122353"/>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539836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586145"/>
          </a:xfrm>
          <a:prstGeom prst="rect">
            <a:avLst/>
          </a:prstGeom>
        </p:spPr>
        <p:txBody>
          <a:bodyPr wrap="square">
            <a:spAutoFit/>
          </a:bodyPr>
          <a:lstStyle/>
          <a:p>
            <a:pPr>
              <a:buClr>
                <a:srgbClr val="00B050"/>
              </a:buClr>
            </a:pPr>
            <a:r>
              <a:rPr lang="en-US" sz="1700" b="1" dirty="0" smtClean="0">
                <a:latin typeface="Calibri" panose="020F0502020204030204" pitchFamily="34" charset="0"/>
              </a:rPr>
              <a:t>Time Rate</a:t>
            </a:r>
            <a:endParaRPr lang="en-US" sz="17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This is payment by the hour (payment for a period of time) e.g. if an employee is paid $10 per hour and they work 40 hours, then they will be paid $400.</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The makes it easy to calculate the worker’s wages and the worker knows exactly what they will be paid for working a certain period of time.</a:t>
            </a: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However there are drawbacks:</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The hours worked are often recorded on a time-sheet which must be filled in and used to calculate the wages by the Accounts Department, taking time.</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Good and bad workers get paid the same amount of money.</a:t>
            </a:r>
          </a:p>
          <a:p>
            <a:pPr marL="519113" indent="-234950">
              <a:buClr>
                <a:srgbClr val="00B050"/>
              </a:buClr>
              <a:buFont typeface="Arial" panose="020B0604020202020204" pitchFamily="34" charset="0"/>
              <a:buChar char="•"/>
            </a:pPr>
            <a:r>
              <a:rPr lang="en-US" sz="1700" dirty="0" smtClean="0">
                <a:latin typeface="Calibri" panose="020F0502020204030204" pitchFamily="34" charset="0"/>
              </a:rPr>
              <a:t>Often supervisors are needed to make sure the workers keep working and producing a good quality product. This is expensive because more supervisors are needed by the business. A clocking-in system is needed to determine the number of hours worked by the employees.</a:t>
            </a:r>
          </a:p>
          <a:p>
            <a:pPr marL="284163" indent="-284163">
              <a:buClr>
                <a:srgbClr val="00B050"/>
              </a:buClr>
              <a:buFont typeface="Wingdings 3" panose="05040102010807070707" pitchFamily="18" charset="2"/>
              <a:buChar char=""/>
            </a:pPr>
            <a:r>
              <a:rPr lang="en-US" sz="1700" dirty="0" smtClean="0">
                <a:latin typeface="Calibri" panose="020F0502020204030204" pitchFamily="34" charset="0"/>
              </a:rPr>
              <a:t>Time rate is often used where it is difficult to measure the output of the worker, e.g. a bus driver or hotel receptionist.</a:t>
            </a:r>
          </a:p>
          <a:p>
            <a:pPr>
              <a:buClr>
                <a:srgbClr val="00B050"/>
              </a:buClr>
            </a:pPr>
            <a:r>
              <a:rPr lang="en-US" sz="1700" b="1" dirty="0" smtClean="0">
                <a:solidFill>
                  <a:srgbClr val="FF0000"/>
                </a:solidFill>
                <a:latin typeface="Calibri" panose="020F0502020204030204" pitchFamily="34" charset="0"/>
              </a:rPr>
              <a:t>Homework</a:t>
            </a:r>
            <a:r>
              <a:rPr lang="en-US" sz="1700" dirty="0" smtClean="0">
                <a:solidFill>
                  <a:srgbClr val="FF0000"/>
                </a:solidFill>
                <a:latin typeface="Calibri" panose="020F0502020204030204" pitchFamily="34" charset="0"/>
              </a:rPr>
              <a:t> – Research </a:t>
            </a:r>
            <a:r>
              <a:rPr lang="en-US" sz="1700" b="1" dirty="0" smtClean="0">
                <a:solidFill>
                  <a:srgbClr val="FF0000"/>
                </a:solidFill>
                <a:latin typeface="Calibri" panose="020F0502020204030204" pitchFamily="34" charset="0"/>
              </a:rPr>
              <a:t>Zero Hour Contracts </a:t>
            </a:r>
            <a:r>
              <a:rPr lang="en-US" sz="1700" dirty="0" smtClean="0">
                <a:solidFill>
                  <a:srgbClr val="FF0000"/>
                </a:solidFill>
                <a:latin typeface="Calibri" panose="020F0502020204030204" pitchFamily="34" charset="0"/>
              </a:rPr>
              <a:t>and come up with 3 advantages and 3 disadvantages for workers or employers.</a:t>
            </a:r>
          </a:p>
        </p:txBody>
      </p:sp>
      <p:graphicFrame>
        <p:nvGraphicFramePr>
          <p:cNvPr id="4" name="Table 3"/>
          <p:cNvGraphicFramePr>
            <a:graphicFrameLocks noGrp="1"/>
          </p:cNvGraphicFramePr>
          <p:nvPr>
            <p:extLst>
              <p:ext uri="{D42A27DB-BD31-4B8C-83A1-F6EECF244321}">
                <p14:modId xmlns:p14="http://schemas.microsoft.com/office/powerpoint/2010/main" val="2269326774"/>
              </p:ext>
            </p:extLst>
          </p:nvPr>
        </p:nvGraphicFramePr>
        <p:xfrm>
          <a:off x="6948264" y="1161875"/>
          <a:ext cx="1835893" cy="53402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Most retail shops pay staff by the clocked hours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Need to be able to measure the hours with punch or time cards.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Some companies deduct a percentage of wage if the staff miss a day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Not a measure of productivity, just time</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For staff who complete the task faster (like haulage workers) the wage is the same.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91953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262979"/>
          </a:xfrm>
          <a:prstGeom prst="rect">
            <a:avLst/>
          </a:prstGeom>
        </p:spPr>
        <p:txBody>
          <a:bodyPr wrap="square">
            <a:spAutoFit/>
          </a:bodyPr>
          <a:lstStyle/>
          <a:p>
            <a:pPr>
              <a:buClr>
                <a:srgbClr val="00B050"/>
              </a:buClr>
            </a:pPr>
            <a:r>
              <a:rPr lang="en-US" sz="1600" b="1" dirty="0" smtClean="0">
                <a:latin typeface="Calibri" panose="020F0502020204030204" pitchFamily="34" charset="0"/>
              </a:rPr>
              <a:t>Piece Rate</a:t>
            </a: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This is where the workers are paid depending on the quantity of products made – the more they make, the more they get paid. A basic rate is usually paid with additional money paid according to how many products have been produced.</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Piece rate can be applied to bonus systems where employees who produce more than a set target of output can be rewarded. Piece rates can only be used where it is possible to measure the performance of an individual or team.</a:t>
            </a:r>
          </a:p>
          <a:p>
            <a:pPr>
              <a:buClr>
                <a:srgbClr val="00B050"/>
              </a:buClr>
            </a:pPr>
            <a:r>
              <a:rPr lang="en-US" sz="1600" b="1" dirty="0" smtClean="0">
                <a:latin typeface="Calibri" panose="020F0502020204030204" pitchFamily="34" charset="0"/>
              </a:rPr>
              <a:t>Advantages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It encourages workers to work faster and produce more goods.</a:t>
            </a:r>
          </a:p>
          <a:p>
            <a:pPr>
              <a:buClr>
                <a:srgbClr val="00B050"/>
              </a:buClr>
            </a:pPr>
            <a:r>
              <a:rPr lang="en-US" sz="1600" b="1" dirty="0" smtClean="0">
                <a:latin typeface="Calibri" panose="020F0502020204030204" pitchFamily="34" charset="0"/>
              </a:rPr>
              <a:t>Disadvantages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Workers may concentrate on making  a large amount of products and ignore quality, producing goods that may not sell well because the quality. This usually requires a quality control system which is expensive. If poor quality of goods are produced, this can damage the business reputation.</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Workers who are careful in their work will not earn as much as those who rush which may not seem fair. Friction between employees may be caused as some will earn more than others.</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If the machinery breaks down, the employees will earn less money, therefor workers are often paid a guaranteed minimum wage.</a:t>
            </a:r>
          </a:p>
        </p:txBody>
      </p:sp>
      <p:graphicFrame>
        <p:nvGraphicFramePr>
          <p:cNvPr id="4" name="Table 3"/>
          <p:cNvGraphicFramePr>
            <a:graphicFrameLocks noGrp="1"/>
          </p:cNvGraphicFramePr>
          <p:nvPr>
            <p:extLst>
              <p:ext uri="{D42A27DB-BD31-4B8C-83A1-F6EECF244321}">
                <p14:modId xmlns:p14="http://schemas.microsoft.com/office/powerpoint/2010/main" val="112428944"/>
              </p:ext>
            </p:extLst>
          </p:nvPr>
        </p:nvGraphicFramePr>
        <p:xfrm>
          <a:off x="6948264" y="1161875"/>
          <a:ext cx="1835893" cy="53204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Fruit Pickers measured by the weight on the collected fruit</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Rubbish recyclers selling back to factories the recycled materials by the tonne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Car sales getting commissions on sales</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No win, no fee lawyers and solicitors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some schools teacher bonuses are based on results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Companies setting sales targets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866095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8" name="Rectangle 7"/>
          <p:cNvSpPr/>
          <p:nvPr/>
        </p:nvSpPr>
        <p:spPr>
          <a:xfrm>
            <a:off x="323850" y="1155809"/>
            <a:ext cx="6581403" cy="5355312"/>
          </a:xfrm>
          <a:prstGeom prst="rect">
            <a:avLst/>
          </a:prstGeom>
        </p:spPr>
        <p:txBody>
          <a:bodyPr wrap="square">
            <a:spAutoFit/>
          </a:bodyPr>
          <a:lstStyle/>
          <a:p>
            <a:pPr>
              <a:buClr>
                <a:srgbClr val="00B050"/>
              </a:buClr>
            </a:pPr>
            <a:r>
              <a:rPr lang="en-US" sz="1900" b="1" dirty="0" smtClean="0">
                <a:latin typeface="Calibri" panose="020F0502020204030204" pitchFamily="34" charset="0"/>
              </a:rPr>
              <a:t>Salaries</a:t>
            </a:r>
            <a:endParaRPr lang="en-US" sz="19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900" dirty="0" smtClean="0">
                <a:latin typeface="Calibri" panose="020F0502020204030204" pitchFamily="34" charset="0"/>
              </a:rPr>
              <a:t>Salaries are paid monthly, usually straight into a bank account. They are not paid in cash. It is usual for the office staff or management (white-collar workers) to be paid salaries.</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A salary is calculated as an amount of money per year divided into 12 monthly amounts making it easy to calculate.</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It is paid for the job and extra work is not usually paid for – it is counted as part of the salary.</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The employer has the money in their bank account for longer than if they were paying their workers wages, as salaries are paid once a month only.</a:t>
            </a:r>
          </a:p>
          <a:p>
            <a:pPr marL="568325" indent="-280988">
              <a:buClr>
                <a:srgbClr val="00B050"/>
              </a:buClr>
              <a:buFont typeface="Arial" panose="020B0604020202020204" pitchFamily="34" charset="0"/>
              <a:buChar char="•"/>
            </a:pPr>
            <a:r>
              <a:rPr lang="en-US" sz="1900" dirty="0" smtClean="0">
                <a:latin typeface="Calibri" panose="020F0502020204030204" pitchFamily="34" charset="0"/>
              </a:rPr>
              <a:t>The payment has to be calculated only once a month instead of at least4 times a month as with wages.</a:t>
            </a:r>
          </a:p>
          <a:p>
            <a:pPr marL="284163" indent="-284163">
              <a:buClr>
                <a:srgbClr val="00B050"/>
              </a:buClr>
              <a:buFont typeface="Wingdings 3" panose="05040102010807070707" pitchFamily="18" charset="2"/>
              <a:buChar char=""/>
            </a:pPr>
            <a:r>
              <a:rPr lang="en-US" sz="1900" dirty="0" smtClean="0">
                <a:latin typeface="Calibri" panose="020F0502020204030204" pitchFamily="34" charset="0"/>
              </a:rPr>
              <a:t>Salaries are usually s standard rate (a set amount of money)  but workers may get more money if the following rewards are added to the basic salary: </a:t>
            </a:r>
            <a:r>
              <a:rPr lang="en-US" sz="1900" dirty="0" smtClean="0">
                <a:solidFill>
                  <a:srgbClr val="FF0000"/>
                </a:solidFill>
                <a:latin typeface="Calibri" panose="020F0502020204030204" pitchFamily="34" charset="0"/>
              </a:rPr>
              <a:t>commissions</a:t>
            </a:r>
            <a:r>
              <a:rPr lang="en-US" sz="1900" dirty="0" smtClean="0">
                <a:latin typeface="Calibri" panose="020F0502020204030204" pitchFamily="34" charset="0"/>
              </a:rPr>
              <a:t>; </a:t>
            </a:r>
            <a:r>
              <a:rPr lang="en-US" sz="1900" dirty="0" smtClean="0">
                <a:solidFill>
                  <a:srgbClr val="0070C0"/>
                </a:solidFill>
                <a:latin typeface="Calibri" panose="020F0502020204030204" pitchFamily="34" charset="0"/>
              </a:rPr>
              <a:t>profit sharing</a:t>
            </a:r>
            <a:r>
              <a:rPr lang="en-US" sz="1900" dirty="0" smtClean="0">
                <a:latin typeface="Calibri" panose="020F0502020204030204" pitchFamily="34" charset="0"/>
              </a:rPr>
              <a:t>; </a:t>
            </a:r>
            <a:r>
              <a:rPr lang="en-US" sz="1900" dirty="0" smtClean="0">
                <a:solidFill>
                  <a:srgbClr val="FF0000"/>
                </a:solidFill>
                <a:latin typeface="Calibri" panose="020F0502020204030204" pitchFamily="34" charset="0"/>
              </a:rPr>
              <a:t>bonus</a:t>
            </a:r>
            <a:r>
              <a:rPr lang="en-US" sz="1900" dirty="0" smtClean="0">
                <a:latin typeface="Calibri" panose="020F0502020204030204" pitchFamily="34" charset="0"/>
              </a:rPr>
              <a:t>; </a:t>
            </a:r>
            <a:r>
              <a:rPr lang="en-US" sz="1900" dirty="0" smtClean="0">
                <a:solidFill>
                  <a:srgbClr val="0070C0"/>
                </a:solidFill>
                <a:latin typeface="Calibri" panose="020F0502020204030204" pitchFamily="34" charset="0"/>
              </a:rPr>
              <a:t>performance-related pay</a:t>
            </a:r>
            <a:r>
              <a:rPr lang="en-US" sz="1900" dirty="0" smtClean="0">
                <a:latin typeface="Calibri" panose="020F0502020204030204" pitchFamily="34" charset="0"/>
              </a:rPr>
              <a:t>; </a:t>
            </a:r>
            <a:r>
              <a:rPr lang="en-US" sz="1900" dirty="0" smtClean="0">
                <a:solidFill>
                  <a:srgbClr val="FF0000"/>
                </a:solidFill>
                <a:latin typeface="Calibri" panose="020F0502020204030204" pitchFamily="34" charset="0"/>
              </a:rPr>
              <a:t>share ownership</a:t>
            </a:r>
            <a:r>
              <a:rPr lang="en-US" sz="1900" dirty="0" smtClean="0">
                <a:latin typeface="Calibri" panose="020F050202020403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112428944"/>
              </p:ext>
            </p:extLst>
          </p:nvPr>
        </p:nvGraphicFramePr>
        <p:xfrm>
          <a:off x="6948264" y="1161875"/>
          <a:ext cx="1835893" cy="53204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Fruit Pickers measured by the weight on the collected fruit</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Rubbish recyclers selling back to factories the recycled materials by the tonne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Car sales getting commissions on sales</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No win, no fee lawyers and solicitors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In some schools teacher bonuses are based on results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Companies setting sales targets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753869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59458850"/>
              </p:ext>
            </p:extLst>
          </p:nvPr>
        </p:nvGraphicFramePr>
        <p:xfrm>
          <a:off x="323528" y="1196750"/>
          <a:ext cx="8496944" cy="5257210"/>
        </p:xfrm>
        <a:graphic>
          <a:graphicData uri="http://schemas.openxmlformats.org/drawingml/2006/table">
            <a:tbl>
              <a:tblPr firstRow="1" bandRow="1">
                <a:tableStyleId>{5C22544A-7EE6-4342-B048-85BDC9FD1C3A}</a:tableStyleId>
              </a:tblPr>
              <a:tblGrid>
                <a:gridCol w="1584176"/>
                <a:gridCol w="6912768"/>
              </a:tblGrid>
              <a:tr h="410890">
                <a:tc>
                  <a:txBody>
                    <a:bodyPr/>
                    <a:lstStyle/>
                    <a:p>
                      <a:r>
                        <a:rPr lang="en-US" sz="1800" dirty="0" smtClean="0">
                          <a:latin typeface="Arial" panose="020B0604020202020204" pitchFamily="34" charset="0"/>
                          <a:cs typeface="Arial" panose="020B0604020202020204" pitchFamily="34" charset="0"/>
                        </a:rPr>
                        <a:t>Type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Method and</a:t>
                      </a:r>
                      <a:r>
                        <a:rPr lang="en-US" sz="1800" baseline="0" dirty="0" smtClean="0">
                          <a:latin typeface="Arial" panose="020B0604020202020204" pitchFamily="34" charset="0"/>
                          <a:cs typeface="Arial" panose="020B0604020202020204" pitchFamily="34" charset="0"/>
                        </a:rPr>
                        <a:t> benefits</a:t>
                      </a:r>
                      <a:endParaRPr lang="en-GB" sz="1800" dirty="0">
                        <a:latin typeface="Arial" panose="020B0604020202020204" pitchFamily="34" charset="0"/>
                        <a:cs typeface="Arial" panose="020B0604020202020204" pitchFamily="34" charset="0"/>
                      </a:endParaRPr>
                    </a:p>
                  </a:txBody>
                  <a:tcPr/>
                </a:tc>
              </a:tr>
              <a:tr h="410890">
                <a:tc>
                  <a:txBody>
                    <a:bodyPr/>
                    <a:lstStyle/>
                    <a:p>
                      <a:r>
                        <a:rPr lang="en-US" sz="1800" dirty="0" smtClean="0">
                          <a:latin typeface="Arial" panose="020B0604020202020204" pitchFamily="34" charset="0"/>
                          <a:cs typeface="Arial" panose="020B0604020202020204" pitchFamily="34" charset="0"/>
                        </a:rPr>
                        <a:t>Commission</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Often paid to sales staff,</a:t>
                      </a:r>
                      <a:r>
                        <a:rPr lang="en-US" sz="1800" baseline="0" dirty="0" smtClean="0">
                          <a:latin typeface="Arial" panose="020B0604020202020204" pitchFamily="34" charset="0"/>
                          <a:cs typeface="Arial" panose="020B0604020202020204" pitchFamily="34" charset="0"/>
                        </a:rPr>
                        <a:t> the more sales they more, the more they get paid, similar to piece rate. This encourages sales staff to sell as many products as possible. This should be good for the business as sales may increase. </a:t>
                      </a:r>
                    </a:p>
                    <a:p>
                      <a:r>
                        <a:rPr lang="en-US" sz="1800" baseline="0" dirty="0" smtClean="0">
                          <a:latin typeface="Arial" panose="020B0604020202020204" pitchFamily="34" charset="0"/>
                          <a:cs typeface="Arial" panose="020B0604020202020204" pitchFamily="34" charset="0"/>
                        </a:rPr>
                        <a:t>However, if the sales staff are very persuasive and encourage people to buy goods they don’t really want, then the business may see their sales increase only in the short term and then fall again as it gets a bad reputation, It can be very stressful for the sales staff because if they have a bad month, their pay will fall.</a:t>
                      </a:r>
                      <a:endParaRPr lang="en-GB" sz="1800" dirty="0">
                        <a:latin typeface="Arial" panose="020B0604020202020204" pitchFamily="34" charset="0"/>
                        <a:cs typeface="Arial" panose="020B0604020202020204" pitchFamily="34" charset="0"/>
                      </a:endParaRPr>
                    </a:p>
                  </a:txBody>
                  <a:tcPr/>
                </a:tc>
              </a:tr>
              <a:tr h="410890">
                <a:tc>
                  <a:txBody>
                    <a:bodyPr/>
                    <a:lstStyle/>
                    <a:p>
                      <a:r>
                        <a:rPr lang="en-US" sz="1800" dirty="0" smtClean="0">
                          <a:latin typeface="Arial" panose="020B0604020202020204" pitchFamily="34" charset="0"/>
                          <a:cs typeface="Arial" panose="020B0604020202020204" pitchFamily="34" charset="0"/>
                        </a:rPr>
                        <a:t>Profit Sharing</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Employees receive a share of the profits in addition to their basic salary. This will motivate</a:t>
                      </a:r>
                      <a:r>
                        <a:rPr lang="en-US" sz="1800" baseline="0" dirty="0" smtClean="0">
                          <a:latin typeface="Arial" panose="020B0604020202020204" pitchFamily="34" charset="0"/>
                          <a:cs typeface="Arial" panose="020B0604020202020204" pitchFamily="34" charset="0"/>
                        </a:rPr>
                        <a:t> the workers to work hard as they will all receive a share of the profits earned by the business. The rest of the profits will be paid as dividends to the shareholders or retained by the business. </a:t>
                      </a:r>
                    </a:p>
                    <a:p>
                      <a:r>
                        <a:rPr lang="en-US" sz="1800" baseline="0" dirty="0" smtClean="0">
                          <a:latin typeface="Arial" panose="020B0604020202020204" pitchFamily="34" charset="0"/>
                          <a:cs typeface="Arial" panose="020B0604020202020204" pitchFamily="34" charset="0"/>
                        </a:rPr>
                        <a:t>Profit sharing is often used in the service sector where it is difficult to identify an individual employee’s contribution to the increased profits, but they will all benefit from more productive work.</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97257514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2.1.2 – Motivational Factors – Wages</a:t>
            </a:r>
            <a:endParaRPr lang="en-GB" sz="3600" b="1" dirty="0" smtClean="0"/>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10467651"/>
              </p:ext>
            </p:extLst>
          </p:nvPr>
        </p:nvGraphicFramePr>
        <p:xfrm>
          <a:off x="323528" y="1196750"/>
          <a:ext cx="8496944" cy="5167294"/>
        </p:xfrm>
        <a:graphic>
          <a:graphicData uri="http://schemas.openxmlformats.org/drawingml/2006/table">
            <a:tbl>
              <a:tblPr firstRow="1" bandRow="1">
                <a:tableStyleId>{5C22544A-7EE6-4342-B048-85BDC9FD1C3A}</a:tableStyleId>
              </a:tblPr>
              <a:tblGrid>
                <a:gridCol w="1584176"/>
                <a:gridCol w="6912768"/>
              </a:tblGrid>
              <a:tr h="410890">
                <a:tc>
                  <a:txBody>
                    <a:bodyPr/>
                    <a:lstStyle/>
                    <a:p>
                      <a:r>
                        <a:rPr lang="en-US" sz="1730" dirty="0" smtClean="0">
                          <a:latin typeface="Arial" panose="020B0604020202020204" pitchFamily="34" charset="0"/>
                          <a:cs typeface="Arial" panose="020B0604020202020204" pitchFamily="34" charset="0"/>
                        </a:rPr>
                        <a:t>Type</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Method and</a:t>
                      </a:r>
                      <a:r>
                        <a:rPr lang="en-US" sz="1730" baseline="0" dirty="0" smtClean="0">
                          <a:latin typeface="Arial" panose="020B0604020202020204" pitchFamily="34" charset="0"/>
                          <a:cs typeface="Arial" panose="020B0604020202020204" pitchFamily="34" charset="0"/>
                        </a:rPr>
                        <a:t> benefits</a:t>
                      </a:r>
                      <a:endParaRPr lang="en-GB" sz="1730" dirty="0">
                        <a:latin typeface="Arial" panose="020B0604020202020204" pitchFamily="34" charset="0"/>
                        <a:cs typeface="Arial" panose="020B0604020202020204" pitchFamily="34" charset="0"/>
                      </a:endParaRPr>
                    </a:p>
                  </a:txBody>
                  <a:tcPr/>
                </a:tc>
              </a:tr>
              <a:tr h="130856">
                <a:tc>
                  <a:txBody>
                    <a:bodyPr/>
                    <a:lstStyle/>
                    <a:p>
                      <a:r>
                        <a:rPr lang="en-US" sz="1730" dirty="0" smtClean="0">
                          <a:latin typeface="Arial" panose="020B0604020202020204" pitchFamily="34" charset="0"/>
                          <a:cs typeface="Arial" panose="020B0604020202020204" pitchFamily="34" charset="0"/>
                        </a:rPr>
                        <a:t>Bonus</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A</a:t>
                      </a:r>
                      <a:r>
                        <a:rPr lang="en-US" sz="1730" baseline="0" dirty="0" smtClean="0">
                          <a:latin typeface="Arial" panose="020B0604020202020204" pitchFamily="34" charset="0"/>
                          <a:cs typeface="Arial" panose="020B0604020202020204" pitchFamily="34" charset="0"/>
                        </a:rPr>
                        <a:t> lump sum paid to workers when they have worked well. It can be paid at the end of the year or at intervals during the year.</a:t>
                      </a:r>
                      <a:endParaRPr lang="en-GB" sz="1730" dirty="0">
                        <a:latin typeface="Arial" panose="020B0604020202020204" pitchFamily="34" charset="0"/>
                        <a:cs typeface="Arial" panose="020B0604020202020204" pitchFamily="34" charset="0"/>
                      </a:endParaRPr>
                    </a:p>
                  </a:txBody>
                  <a:tcPr/>
                </a:tc>
              </a:tr>
              <a:tr h="410890">
                <a:tc>
                  <a:txBody>
                    <a:bodyPr/>
                    <a:lstStyle/>
                    <a:p>
                      <a:r>
                        <a:rPr lang="en-US" sz="1730" dirty="0" smtClean="0">
                          <a:latin typeface="Arial" panose="020B0604020202020204" pitchFamily="34" charset="0"/>
                          <a:cs typeface="Arial" panose="020B0604020202020204" pitchFamily="34" charset="0"/>
                        </a:rPr>
                        <a:t>Performance-related pay</a:t>
                      </a:r>
                    </a:p>
                  </a:txBody>
                  <a:tcPr/>
                </a:tc>
                <a:tc>
                  <a:txBody>
                    <a:bodyPr/>
                    <a:lstStyle/>
                    <a:p>
                      <a:r>
                        <a:rPr lang="en-US" sz="1730" dirty="0" smtClean="0">
                          <a:latin typeface="Arial" panose="020B0604020202020204" pitchFamily="34" charset="0"/>
                          <a:cs typeface="Arial" panose="020B0604020202020204" pitchFamily="34" charset="0"/>
                        </a:rPr>
                        <a:t>Employee</a:t>
                      </a:r>
                      <a:r>
                        <a:rPr lang="en-US" sz="1730" baseline="0" dirty="0" smtClean="0">
                          <a:latin typeface="Arial" panose="020B0604020202020204" pitchFamily="34" charset="0"/>
                          <a:cs typeface="Arial" panose="020B0604020202020204" pitchFamily="34" charset="0"/>
                        </a:rPr>
                        <a:t> pay is linked to the effectiveness of their work. Again often used where output cannot readily be measured, e.g. Police officers, teachers, managers or health workers. To assess their performance , businesses often use a system of </a:t>
                      </a:r>
                      <a:r>
                        <a:rPr lang="en-US" sz="1730" b="1" baseline="0" dirty="0" smtClean="0">
                          <a:latin typeface="Arial" panose="020B0604020202020204" pitchFamily="34" charset="0"/>
                          <a:cs typeface="Arial" panose="020B0604020202020204" pitchFamily="34" charset="0"/>
                        </a:rPr>
                        <a:t>appraisal. </a:t>
                      </a:r>
                      <a:r>
                        <a:rPr lang="en-US" sz="1730" b="0" baseline="0" dirty="0" smtClean="0">
                          <a:latin typeface="Arial" panose="020B0604020202020204" pitchFamily="34" charset="0"/>
                          <a:cs typeface="Arial" panose="020B0604020202020204" pitchFamily="34" charset="0"/>
                        </a:rPr>
                        <a:t>Appraisal is where the employee’s immediate superior observes their work, talks to the worker’s colleagues and then carries out an interview with the employee to discuss their progress and their effectiveness. Training needs may be identified at the appraisal interview and this should help to improve the employee’s effectiveness in the future.</a:t>
                      </a:r>
                      <a:endParaRPr lang="en-GB" sz="1730" dirty="0">
                        <a:latin typeface="Arial" panose="020B0604020202020204" pitchFamily="34" charset="0"/>
                        <a:cs typeface="Arial" panose="020B0604020202020204" pitchFamily="34" charset="0"/>
                      </a:endParaRPr>
                    </a:p>
                  </a:txBody>
                  <a:tcPr/>
                </a:tc>
              </a:tr>
              <a:tr h="410890">
                <a:tc>
                  <a:txBody>
                    <a:bodyPr/>
                    <a:lstStyle/>
                    <a:p>
                      <a:r>
                        <a:rPr lang="en-US" sz="1730" dirty="0" smtClean="0">
                          <a:latin typeface="Arial" panose="020B0604020202020204" pitchFamily="34" charset="0"/>
                          <a:cs typeface="Arial" panose="020B0604020202020204" pitchFamily="34" charset="0"/>
                        </a:rPr>
                        <a:t>Share</a:t>
                      </a:r>
                      <a:r>
                        <a:rPr lang="en-US" sz="1730" baseline="0" dirty="0" smtClean="0">
                          <a:latin typeface="Arial" panose="020B0604020202020204" pitchFamily="34" charset="0"/>
                          <a:cs typeface="Arial" panose="020B0604020202020204" pitchFamily="34" charset="0"/>
                        </a:rPr>
                        <a:t> ownership</a:t>
                      </a:r>
                      <a:endParaRPr lang="en-GB" sz="1730" dirty="0">
                        <a:latin typeface="Arial" panose="020B0604020202020204" pitchFamily="34" charset="0"/>
                        <a:cs typeface="Arial" panose="020B0604020202020204" pitchFamily="34" charset="0"/>
                      </a:endParaRPr>
                    </a:p>
                  </a:txBody>
                  <a:tcPr/>
                </a:tc>
                <a:tc>
                  <a:txBody>
                    <a:bodyPr/>
                    <a:lstStyle/>
                    <a:p>
                      <a:r>
                        <a:rPr lang="en-US" sz="1730" dirty="0" smtClean="0">
                          <a:latin typeface="Arial" panose="020B0604020202020204" pitchFamily="34" charset="0"/>
                          <a:cs typeface="Arial" panose="020B0604020202020204" pitchFamily="34" charset="0"/>
                        </a:rPr>
                        <a:t>Employees are given some shares</a:t>
                      </a:r>
                      <a:r>
                        <a:rPr lang="en-US" sz="1730" baseline="0" dirty="0" smtClean="0">
                          <a:latin typeface="Arial" panose="020B0604020202020204" pitchFamily="34" charset="0"/>
                          <a:cs typeface="Arial" panose="020B0604020202020204" pitchFamily="34" charset="0"/>
                        </a:rPr>
                        <a:t> in the company. This should encourage them to work hard as they will receive dividends if the company does well. Also, the share price will increase if the company is doing well and so increase the value of their shares. May improve employee loyalty, as they will have a greater sense of being part of the company.</a:t>
                      </a:r>
                      <a:endParaRPr lang="en-GB" sz="173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659248272"/>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2400" dirty="0" smtClean="0"/>
              <a:t>2.1.2 – Revision Summary – Methods of Financial Reward</a:t>
            </a:r>
            <a:endParaRPr lang="en-GB" sz="2400" b="1" dirty="0" smtClean="0"/>
          </a:p>
        </p:txBody>
      </p:sp>
      <p:sp>
        <p:nvSpPr>
          <p:cNvPr id="11" name="Rounded Rectangle 10"/>
          <p:cNvSpPr/>
          <p:nvPr/>
        </p:nvSpPr>
        <p:spPr>
          <a:xfrm>
            <a:off x="3131840" y="3076495"/>
            <a:ext cx="2666816" cy="46671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METHODS OF PAYMENT</a:t>
            </a:r>
            <a:endParaRPr lang="en-US" sz="2000" b="1" dirty="0">
              <a:latin typeface="Calibri" panose="020F0502020204030204" pitchFamily="34" charset="0"/>
            </a:endParaRPr>
          </a:p>
        </p:txBody>
      </p:sp>
      <p:sp>
        <p:nvSpPr>
          <p:cNvPr id="14" name="TextBox 13"/>
          <p:cNvSpPr txBox="1"/>
          <p:nvPr/>
        </p:nvSpPr>
        <p:spPr>
          <a:xfrm>
            <a:off x="8082991" y="290127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1" name="Group 20"/>
          <p:cNvGrpSpPr/>
          <p:nvPr/>
        </p:nvGrpSpPr>
        <p:grpSpPr>
          <a:xfrm>
            <a:off x="5798656" y="1939044"/>
            <a:ext cx="2418706" cy="1370809"/>
            <a:chOff x="10972024" y="4874790"/>
            <a:chExt cx="7310435" cy="3963335"/>
          </a:xfrm>
        </p:grpSpPr>
        <p:sp>
          <p:nvSpPr>
            <p:cNvPr id="22" name="Rounded Rectangle 21"/>
            <p:cNvSpPr/>
            <p:nvPr/>
          </p:nvSpPr>
          <p:spPr>
            <a:xfrm>
              <a:off x="14248748" y="4874790"/>
              <a:ext cx="4033711" cy="11653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Bonus</a:t>
              </a:r>
              <a:endParaRPr lang="en-US" sz="1400" b="1" dirty="0" smtClean="0">
                <a:latin typeface="Calibri" panose="020F0502020204030204" pitchFamily="34" charset="0"/>
              </a:endParaRPr>
            </a:p>
          </p:txBody>
        </p:sp>
        <p:cxnSp>
          <p:nvCxnSpPr>
            <p:cNvPr id="23" name="Straight Arrow Connector 22"/>
            <p:cNvCxnSpPr>
              <a:stCxn id="11" idx="3"/>
              <a:endCxn id="22" idx="2"/>
            </p:cNvCxnSpPr>
            <p:nvPr/>
          </p:nvCxnSpPr>
          <p:spPr>
            <a:xfrm flipV="1">
              <a:off x="10972024" y="6040167"/>
              <a:ext cx="5293580" cy="27979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2000" b="1" dirty="0">
              <a:latin typeface="Arial" panose="020B0604020202020204" pitchFamily="34" charset="0"/>
              <a:cs typeface="Arial" panose="020B0604020202020204" pitchFamily="34" charset="0"/>
            </a:endParaRPr>
          </a:p>
        </p:txBody>
      </p:sp>
      <p:grpSp>
        <p:nvGrpSpPr>
          <p:cNvPr id="39" name="Group 38"/>
          <p:cNvGrpSpPr/>
          <p:nvPr/>
        </p:nvGrpSpPr>
        <p:grpSpPr>
          <a:xfrm>
            <a:off x="469247" y="3309853"/>
            <a:ext cx="2662593" cy="1398077"/>
            <a:chOff x="12058917" y="2817823"/>
            <a:chExt cx="8051794" cy="4614538"/>
          </a:xfrm>
        </p:grpSpPr>
        <p:sp>
          <p:nvSpPr>
            <p:cNvPr id="40" name="Rounded Rectangle 39"/>
            <p:cNvSpPr/>
            <p:nvPr/>
          </p:nvSpPr>
          <p:spPr>
            <a:xfrm>
              <a:off x="12058917" y="6101972"/>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Wages</a:t>
              </a:r>
              <a:endParaRPr lang="en-US" sz="1400" b="1" dirty="0" smtClean="0">
                <a:latin typeface="Calibri" panose="020F0502020204030204" pitchFamily="34" charset="0"/>
              </a:endParaRPr>
            </a:p>
          </p:txBody>
        </p:sp>
        <p:cxnSp>
          <p:nvCxnSpPr>
            <p:cNvPr id="41" name="Straight Arrow Connector 40"/>
            <p:cNvCxnSpPr>
              <a:stCxn id="11" idx="1"/>
              <a:endCxn id="40" idx="3"/>
            </p:cNvCxnSpPr>
            <p:nvPr/>
          </p:nvCxnSpPr>
          <p:spPr>
            <a:xfrm flipH="1">
              <a:off x="16092630" y="2817823"/>
              <a:ext cx="4018081" cy="39493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3275856" y="3543210"/>
            <a:ext cx="2376264" cy="1757998"/>
            <a:chOff x="4278938" y="10173295"/>
            <a:chExt cx="7185924" cy="5802504"/>
          </a:xfrm>
        </p:grpSpPr>
        <p:sp>
          <p:nvSpPr>
            <p:cNvPr id="43" name="Rounded Rectangle 42"/>
            <p:cNvSpPr/>
            <p:nvPr/>
          </p:nvSpPr>
          <p:spPr>
            <a:xfrm>
              <a:off x="4278938" y="14645410"/>
              <a:ext cx="7185924"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Profit Sharing</a:t>
              </a:r>
              <a:endParaRPr lang="en-US" sz="1400" b="1" dirty="0" smtClean="0">
                <a:latin typeface="Calibri" panose="020F0502020204030204" pitchFamily="34" charset="0"/>
              </a:endParaRPr>
            </a:p>
          </p:txBody>
        </p:sp>
        <p:cxnSp>
          <p:nvCxnSpPr>
            <p:cNvPr id="44" name="Straight Arrow Connector 43"/>
            <p:cNvCxnSpPr>
              <a:stCxn id="11" idx="2"/>
              <a:endCxn id="43" idx="0"/>
            </p:cNvCxnSpPr>
            <p:nvPr/>
          </p:nvCxnSpPr>
          <p:spPr>
            <a:xfrm flipH="1">
              <a:off x="7871900" y="10173295"/>
              <a:ext cx="3810" cy="44721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5798656" y="3309853"/>
            <a:ext cx="2301736" cy="1026274"/>
            <a:chOff x="11907994" y="2342479"/>
            <a:chExt cx="6960548" cy="3387353"/>
          </a:xfrm>
        </p:grpSpPr>
        <p:sp>
          <p:nvSpPr>
            <p:cNvPr id="46" name="Rounded Rectangle 45"/>
            <p:cNvSpPr/>
            <p:nvPr/>
          </p:nvSpPr>
          <p:spPr>
            <a:xfrm>
              <a:off x="14834829" y="4399443"/>
              <a:ext cx="4033713"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Salaries</a:t>
              </a:r>
              <a:endParaRPr lang="en-US" sz="1400" b="1" dirty="0" smtClean="0">
                <a:latin typeface="Calibri" panose="020F0502020204030204" pitchFamily="34" charset="0"/>
              </a:endParaRPr>
            </a:p>
          </p:txBody>
        </p:sp>
        <p:cxnSp>
          <p:nvCxnSpPr>
            <p:cNvPr id="47" name="Straight Arrow Connector 46"/>
            <p:cNvCxnSpPr>
              <a:stCxn id="11" idx="3"/>
              <a:endCxn id="46" idx="0"/>
            </p:cNvCxnSpPr>
            <p:nvPr/>
          </p:nvCxnSpPr>
          <p:spPr>
            <a:xfrm>
              <a:off x="11907994" y="2342479"/>
              <a:ext cx="4943693" cy="20569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465248" y="3543210"/>
            <a:ext cx="4211208" cy="1729021"/>
            <a:chOff x="10706131" y="694104"/>
            <a:chExt cx="12734873" cy="5706862"/>
          </a:xfrm>
        </p:grpSpPr>
        <p:sp>
          <p:nvSpPr>
            <p:cNvPr id="49" name="Rounded Rectangle 48"/>
            <p:cNvSpPr/>
            <p:nvPr/>
          </p:nvSpPr>
          <p:spPr>
            <a:xfrm>
              <a:off x="15211628" y="5070577"/>
              <a:ext cx="822937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Share Ownership</a:t>
              </a:r>
              <a:endParaRPr lang="en-US" sz="1400" b="1" dirty="0" smtClean="0">
                <a:latin typeface="Calibri" panose="020F0502020204030204" pitchFamily="34" charset="0"/>
              </a:endParaRPr>
            </a:p>
          </p:txBody>
        </p:sp>
        <p:cxnSp>
          <p:nvCxnSpPr>
            <p:cNvPr id="50" name="Straight Arrow Connector 49"/>
            <p:cNvCxnSpPr>
              <a:stCxn id="11" idx="2"/>
              <a:endCxn id="49" idx="0"/>
            </p:cNvCxnSpPr>
            <p:nvPr/>
          </p:nvCxnSpPr>
          <p:spPr>
            <a:xfrm>
              <a:off x="10706131" y="694104"/>
              <a:ext cx="8620185" cy="4376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23528" y="1633109"/>
            <a:ext cx="2952328" cy="1676744"/>
            <a:chOff x="12746802" y="4874787"/>
            <a:chExt cx="8927966" cy="5534315"/>
          </a:xfrm>
        </p:grpSpPr>
        <p:sp>
          <p:nvSpPr>
            <p:cNvPr id="52" name="Rounded Rectangle 51"/>
            <p:cNvSpPr/>
            <p:nvPr/>
          </p:nvSpPr>
          <p:spPr>
            <a:xfrm>
              <a:off x="12746802" y="4874787"/>
              <a:ext cx="892796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Performance-related pay</a:t>
              </a:r>
              <a:endParaRPr lang="en-US" sz="1100" b="1" dirty="0" smtClean="0">
                <a:latin typeface="Calibri" panose="020F0502020204030204" pitchFamily="34" charset="0"/>
              </a:endParaRPr>
            </a:p>
          </p:txBody>
        </p:sp>
        <p:cxnSp>
          <p:nvCxnSpPr>
            <p:cNvPr id="53" name="Straight Arrow Connector 52"/>
            <p:cNvCxnSpPr>
              <a:stCxn id="11" idx="1"/>
              <a:endCxn id="52" idx="2"/>
            </p:cNvCxnSpPr>
            <p:nvPr/>
          </p:nvCxnSpPr>
          <p:spPr>
            <a:xfrm flipH="1" flipV="1">
              <a:off x="17210785" y="6205176"/>
              <a:ext cx="4028472" cy="42039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3797834" y="1633109"/>
            <a:ext cx="1333881" cy="1443386"/>
            <a:chOff x="13949823" y="4874787"/>
            <a:chExt cx="4033712" cy="4764086"/>
          </a:xfrm>
        </p:grpSpPr>
        <p:sp>
          <p:nvSpPr>
            <p:cNvPr id="55" name="Rounded Rectangle 54"/>
            <p:cNvSpPr/>
            <p:nvPr/>
          </p:nvSpPr>
          <p:spPr>
            <a:xfrm>
              <a:off x="13949823" y="4874787"/>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Commission</a:t>
              </a:r>
              <a:endParaRPr lang="en-US" sz="1050" b="1" dirty="0" smtClean="0">
                <a:latin typeface="Calibri" panose="020F0502020204030204" pitchFamily="34" charset="0"/>
              </a:endParaRPr>
            </a:p>
          </p:txBody>
        </p:sp>
        <p:cxnSp>
          <p:nvCxnSpPr>
            <p:cNvPr id="56" name="Straight Arrow Connector 55"/>
            <p:cNvCxnSpPr>
              <a:stCxn id="11" idx="0"/>
              <a:endCxn id="55" idx="2"/>
            </p:cNvCxnSpPr>
            <p:nvPr/>
          </p:nvCxnSpPr>
          <p:spPr>
            <a:xfrm flipH="1" flipV="1">
              <a:off x="15966681" y="6205176"/>
              <a:ext cx="1430" cy="34336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346424" y="4707930"/>
            <a:ext cx="1333881" cy="1097334"/>
            <a:chOff x="-2759222" y="12278824"/>
            <a:chExt cx="4033713" cy="3621896"/>
          </a:xfrm>
        </p:grpSpPr>
        <p:sp>
          <p:nvSpPr>
            <p:cNvPr id="78" name="Rounded Rectangle 77"/>
            <p:cNvSpPr/>
            <p:nvPr/>
          </p:nvSpPr>
          <p:spPr>
            <a:xfrm>
              <a:off x="-2759222" y="14570331"/>
              <a:ext cx="4033713"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Piece rate</a:t>
              </a:r>
              <a:endParaRPr lang="en-US" sz="1100" b="1" dirty="0" smtClean="0">
                <a:latin typeface="Calibri" panose="020F0502020204030204" pitchFamily="34" charset="0"/>
              </a:endParaRPr>
            </a:p>
          </p:txBody>
        </p:sp>
        <p:cxnSp>
          <p:nvCxnSpPr>
            <p:cNvPr id="79" name="Straight Arrow Connector 78"/>
            <p:cNvCxnSpPr>
              <a:stCxn id="40" idx="2"/>
              <a:endCxn id="78" idx="0"/>
            </p:cNvCxnSpPr>
            <p:nvPr/>
          </p:nvCxnSpPr>
          <p:spPr>
            <a:xfrm flipH="1">
              <a:off x="-742364" y="12278824"/>
              <a:ext cx="371422" cy="22915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0" name="Rounded Rectangle 79"/>
          <p:cNvSpPr/>
          <p:nvPr/>
        </p:nvSpPr>
        <p:spPr>
          <a:xfrm>
            <a:off x="1797959" y="5373216"/>
            <a:ext cx="1333881" cy="4030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Time rate</a:t>
            </a:r>
            <a:endParaRPr lang="en-US" sz="1100" b="1" dirty="0" smtClean="0">
              <a:latin typeface="Calibri" panose="020F0502020204030204" pitchFamily="34" charset="0"/>
            </a:endParaRPr>
          </a:p>
        </p:txBody>
      </p:sp>
      <p:cxnSp>
        <p:nvCxnSpPr>
          <p:cNvPr id="84" name="Straight Arrow Connector 83"/>
          <p:cNvCxnSpPr>
            <a:stCxn id="40" idx="2"/>
            <a:endCxn id="80" idx="0"/>
          </p:cNvCxnSpPr>
          <p:nvPr/>
        </p:nvCxnSpPr>
        <p:spPr>
          <a:xfrm>
            <a:off x="1136188" y="4707930"/>
            <a:ext cx="1328712" cy="6652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346424" y="5995471"/>
            <a:ext cx="8501528" cy="600164"/>
          </a:xfrm>
          <a:prstGeom prst="rect">
            <a:avLst/>
          </a:prstGeom>
          <a:solidFill>
            <a:schemeClr val="tx2">
              <a:lumMod val="40000"/>
              <a:lumOff val="60000"/>
            </a:schemeClr>
          </a:solidFill>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methods of payment for different jobs</a:t>
            </a:r>
            <a:endParaRPr lang="en-GB" sz="1950" dirty="0">
              <a:latin typeface="Calibri" panose="020F0502020204030204" pitchFamily="34" charset="0"/>
            </a:endParaRPr>
          </a:p>
        </p:txBody>
      </p:sp>
    </p:spTree>
    <p:extLst>
      <p:ext uri="{BB962C8B-B14F-4D97-AF65-F5344CB8AC3E}">
        <p14:creationId xmlns:p14="http://schemas.microsoft.com/office/powerpoint/2010/main" val="331027933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200" dirty="0" smtClean="0"/>
              <a:t>2.1.2 – Motivational Factors – Non-financial rewards/motivators</a:t>
            </a:r>
            <a:endParaRPr lang="en-GB" sz="2200" b="1" dirty="0" smtClean="0"/>
          </a:p>
        </p:txBody>
      </p:sp>
      <p:sp>
        <p:nvSpPr>
          <p:cNvPr id="8" name="Rectangle 7"/>
          <p:cNvSpPr/>
          <p:nvPr/>
        </p:nvSpPr>
        <p:spPr>
          <a:xfrm>
            <a:off x="323850" y="1155809"/>
            <a:ext cx="8496622" cy="466281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sz="1650" dirty="0" smtClean="0">
                <a:latin typeface="Calibri" panose="020F0502020204030204" pitchFamily="34" charset="0"/>
              </a:rPr>
              <a:t>In addition to financial rewards, firms may give non-financial rewards which vary according to the seniority of the job. Factory workers may get discounts on the firm’s products, but they would not all have a company car, whereas a senior manager may have several non-financial rewards, such as a house, a car and an expense account. These are sometimes called perks or </a:t>
            </a:r>
            <a:r>
              <a:rPr lang="en-US" sz="1650" b="1" dirty="0" smtClean="0">
                <a:solidFill>
                  <a:srgbClr val="FF0000"/>
                </a:solidFill>
                <a:latin typeface="Calibri" panose="020F0502020204030204" pitchFamily="34" charset="0"/>
              </a:rPr>
              <a:t>fringe benefits</a:t>
            </a:r>
            <a:r>
              <a:rPr lang="en-US" sz="1650" dirty="0" smtClean="0">
                <a:latin typeface="Calibri" panose="020F0502020204030204" pitchFamily="34" charset="0"/>
              </a:rPr>
              <a:t> of a job. Non-financial rewards may include:</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Use of a Company Vehicle (car)</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Discounts on the business products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Health care paid for</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Children’s education fees paid</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Free accommodation</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Share options (where company shares are given to employees)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Generous expense accounts (for food and clothing)</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Pension paid for by the business</a:t>
            </a:r>
          </a:p>
          <a:p>
            <a:pPr marL="568325" indent="-280988">
              <a:buClr>
                <a:srgbClr val="00B050"/>
              </a:buClr>
              <a:buFont typeface="Arial" panose="020B0604020202020204" pitchFamily="34" charset="0"/>
              <a:buChar char="•"/>
            </a:pPr>
            <a:r>
              <a:rPr lang="en-US" sz="1650" dirty="0" smtClean="0">
                <a:latin typeface="Calibri" panose="020F0502020204030204" pitchFamily="34" charset="0"/>
              </a:rPr>
              <a:t>Free trips abroad/holidays</a:t>
            </a:r>
            <a:endParaRPr lang="en-US" sz="1650" dirty="0">
              <a:latin typeface="Calibri" panose="020F0502020204030204" pitchFamily="34" charset="0"/>
            </a:endParaRPr>
          </a:p>
          <a:p>
            <a:pPr>
              <a:buClr>
                <a:srgbClr val="00B050"/>
              </a:buClr>
            </a:pPr>
            <a:r>
              <a:rPr lang="en-US" sz="1650" b="1" dirty="0" smtClean="0">
                <a:solidFill>
                  <a:srgbClr val="FF0000"/>
                </a:solidFill>
                <a:latin typeface="Calibri" panose="020F0502020204030204" pitchFamily="34" charset="0"/>
              </a:rPr>
              <a:t>Activity 6.4</a:t>
            </a:r>
          </a:p>
          <a:p>
            <a:pPr marL="285750" indent="-285750">
              <a:buClr>
                <a:srgbClr val="00B050"/>
              </a:buClr>
              <a:buFont typeface="Wingdings 3" panose="05040102010807070707" pitchFamily="18" charset="2"/>
              <a:buChar char=""/>
            </a:pPr>
            <a:r>
              <a:rPr lang="en-US" sz="1650" dirty="0" smtClean="0">
                <a:solidFill>
                  <a:srgbClr val="FF0000"/>
                </a:solidFill>
                <a:latin typeface="Calibri" panose="020F0502020204030204" pitchFamily="34" charset="0"/>
              </a:rPr>
              <a:t>For the following jobs, say which methods of reward (financial or non-financial) would be suitable and why. (Remember to consider whether it is easy to measure their output – this may affect how you decide to reward their efforts.)</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222996072"/>
              </p:ext>
            </p:extLst>
          </p:nvPr>
        </p:nvGraphicFramePr>
        <p:xfrm>
          <a:off x="395536" y="5854784"/>
          <a:ext cx="8352927" cy="670560"/>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{5C22544A-7EE6-4342-B048-85BDC9FD1C3A}</a:tableStyleId>
              </a:tblPr>
              <a:tblGrid>
                <a:gridCol w="2784309"/>
                <a:gridCol w="2784309"/>
                <a:gridCol w="2784309"/>
              </a:tblGrid>
              <a:tr h="199949">
                <a:tc>
                  <a:txBody>
                    <a:bodyPr/>
                    <a:lstStyle/>
                    <a:p>
                      <a:pPr algn="ctr"/>
                      <a:r>
                        <a:rPr lang="en-US" sz="1600" dirty="0" smtClean="0"/>
                        <a:t>Car production worker</a:t>
                      </a:r>
                      <a:endParaRPr lang="en-GB" sz="1600" dirty="0"/>
                    </a:p>
                  </a:txBody>
                  <a:tcPr/>
                </a:tc>
                <a:tc>
                  <a:txBody>
                    <a:bodyPr/>
                    <a:lstStyle/>
                    <a:p>
                      <a:pPr algn="ctr"/>
                      <a:r>
                        <a:rPr lang="en-US" sz="1600" dirty="0" smtClean="0"/>
                        <a:t>Hotel Receptionist</a:t>
                      </a:r>
                      <a:endParaRPr lang="en-GB" sz="1600" dirty="0"/>
                    </a:p>
                  </a:txBody>
                  <a:tcPr/>
                </a:tc>
                <a:tc>
                  <a:txBody>
                    <a:bodyPr/>
                    <a:lstStyle/>
                    <a:p>
                      <a:pPr algn="ctr"/>
                      <a:r>
                        <a:rPr lang="en-US" sz="1600" dirty="0" smtClean="0"/>
                        <a:t>Teacher</a:t>
                      </a:r>
                      <a:endParaRPr lang="en-GB" sz="1600" dirty="0"/>
                    </a:p>
                  </a:txBody>
                  <a:tcPr/>
                </a:tc>
              </a:tr>
              <a:tr h="199949">
                <a:tc>
                  <a:txBody>
                    <a:bodyPr/>
                    <a:lstStyle/>
                    <a:p>
                      <a:pPr algn="ctr"/>
                      <a:r>
                        <a:rPr lang="en-US" sz="1600" dirty="0" smtClean="0"/>
                        <a:t>Shop assistant</a:t>
                      </a:r>
                      <a:endParaRPr lang="en-GB" sz="1600" dirty="0"/>
                    </a:p>
                  </a:txBody>
                  <a:tcPr/>
                </a:tc>
                <a:tc>
                  <a:txBody>
                    <a:bodyPr/>
                    <a:lstStyle/>
                    <a:p>
                      <a:pPr algn="ctr"/>
                      <a:r>
                        <a:rPr lang="en-US" sz="1600" dirty="0" smtClean="0"/>
                        <a:t>Managing director</a:t>
                      </a:r>
                      <a:endParaRPr lang="en-GB" sz="1600" dirty="0"/>
                    </a:p>
                  </a:txBody>
                  <a:tcPr/>
                </a:tc>
                <a:tc>
                  <a:txBody>
                    <a:bodyPr/>
                    <a:lstStyle/>
                    <a:p>
                      <a:pPr algn="ctr"/>
                      <a:r>
                        <a:rPr lang="en-US" sz="1600" dirty="0" smtClean="0"/>
                        <a:t>Taxi Driver</a:t>
                      </a:r>
                      <a:endParaRPr lang="en-GB" sz="1600" dirty="0"/>
                    </a:p>
                  </a:txBody>
                  <a:tcPr/>
                </a:tc>
              </a:tr>
            </a:tbl>
          </a:graphicData>
        </a:graphic>
      </p:graphicFrame>
    </p:spTree>
    <p:extLst>
      <p:ext uri="{BB962C8B-B14F-4D97-AF65-F5344CB8AC3E}">
        <p14:creationId xmlns:p14="http://schemas.microsoft.com/office/powerpoint/2010/main" val="2105399030"/>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0" y="1155809"/>
            <a:ext cx="8424614" cy="3416320"/>
          </a:xfrm>
          <a:prstGeom prst="rect">
            <a:avLst/>
          </a:prstGeom>
        </p:spPr>
        <p:txBody>
          <a:bodyPr wrap="square">
            <a:spAutoFit/>
          </a:bodyPr>
          <a:lstStyle/>
          <a:p>
            <a:pPr>
              <a:buClr>
                <a:srgbClr val="00B050"/>
              </a:buClr>
            </a:pPr>
            <a:r>
              <a:rPr lang="en-US" b="1" dirty="0" smtClean="0">
                <a:latin typeface="Calibri" panose="020F0502020204030204" pitchFamily="34" charset="0"/>
              </a:rPr>
              <a:t>Job Satisfaction</a:t>
            </a: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There are other ways that people can be motivated to be more committed to their job and work more effectively – they need to get enjoyment from doing their job. However, there are some factors that will make the employees unhappy and these must be satisfied before the employees can be motivated in a positive way, e.g. if the management of the business is not good and the employees are treated badly, giving them fringe benefits will not motivate them. If their rates of pay are perceived by the employees as very low relative to those of other similar workers, this will be a source of dissatisfaction  to the employees. If these had been avoided, i.e. if reasonable  wage rates are paid and employees are treated fairly, then other sources of </a:t>
            </a:r>
            <a:r>
              <a:rPr lang="en-US" b="1" dirty="0" smtClean="0">
                <a:latin typeface="Calibri" panose="020F0502020204030204" pitchFamily="34" charset="0"/>
              </a:rPr>
              <a:t>job satisfaction</a:t>
            </a:r>
            <a:r>
              <a:rPr lang="en-US" dirty="0" smtClean="0">
                <a:latin typeface="Calibri" panose="020F0502020204030204" pitchFamily="34" charset="0"/>
              </a:rPr>
              <a:t> can motivate employees.</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Employees have different ideas about what makes the job satisfying, including:</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33883856"/>
              </p:ext>
            </p:extLst>
          </p:nvPr>
        </p:nvGraphicFramePr>
        <p:xfrm>
          <a:off x="323850" y="4725144"/>
          <a:ext cx="8424614" cy="1737360"/>
        </p:xfrm>
        <a:graphic>
          <a:graphicData uri="http://schemas.openxmlformats.org/drawingml/2006/table">
            <a:tbl>
              <a:tblPr firstRow="1" bandRow="1">
                <a:effectLst>
                  <a:outerShdw blurRad="50800" dist="38100" dir="2700000" sx="101000" sy="101000" algn="tl" rotWithShape="0">
                    <a:prstClr val="black">
                      <a:alpha val="40000"/>
                    </a:prstClr>
                  </a:outerShdw>
                </a:effectLst>
                <a:tableStyleId>{5940675A-B579-460E-94D1-54222C63F5DA}</a:tableStyleId>
              </a:tblPr>
              <a:tblGrid>
                <a:gridCol w="2663974"/>
                <a:gridCol w="2664296"/>
                <a:gridCol w="1656184"/>
                <a:gridCol w="1440160"/>
              </a:tblGrid>
              <a:tr h="370840">
                <a:tc>
                  <a:txBody>
                    <a:bodyPr/>
                    <a:lstStyle/>
                    <a:p>
                      <a:pPr algn="ctr"/>
                      <a:r>
                        <a:rPr lang="en-US" sz="1600" dirty="0" smtClean="0">
                          <a:latin typeface="Arial" panose="020B0604020202020204" pitchFamily="34" charset="0"/>
                          <a:cs typeface="Arial" panose="020B0604020202020204" pitchFamily="34" charset="0"/>
                        </a:rPr>
                        <a:t>Pay – the amount of money paid to</a:t>
                      </a:r>
                      <a:r>
                        <a:rPr lang="en-US" sz="1600" baseline="0" dirty="0" smtClean="0">
                          <a:latin typeface="Arial" panose="020B0604020202020204" pitchFamily="34" charset="0"/>
                          <a:cs typeface="Arial" panose="020B0604020202020204" pitchFamily="34" charset="0"/>
                        </a:rPr>
                        <a:t> employees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Opportunities</a:t>
                      </a:r>
                      <a:r>
                        <a:rPr lang="en-US" sz="1600" baseline="0" dirty="0" smtClean="0">
                          <a:latin typeface="Arial" panose="020B0604020202020204" pitchFamily="34" charset="0"/>
                          <a:cs typeface="Arial" panose="020B0604020202020204" pitchFamily="34" charset="0"/>
                        </a:rPr>
                        <a:t> for promotion</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Working conditions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Colleagues</a:t>
                      </a:r>
                      <a:endParaRPr lang="en-GB" sz="1600" dirty="0">
                        <a:latin typeface="Arial" panose="020B0604020202020204" pitchFamily="34" charset="0"/>
                        <a:cs typeface="Arial" panose="020B0604020202020204" pitchFamily="34" charset="0"/>
                      </a:endParaRPr>
                    </a:p>
                  </a:txBody>
                  <a:tcPr/>
                </a:tc>
              </a:tr>
              <a:tr h="370840">
                <a:tc>
                  <a:txBody>
                    <a:bodyPr/>
                    <a:lstStyle/>
                    <a:p>
                      <a:pPr algn="ctr"/>
                      <a:r>
                        <a:rPr lang="en-US" sz="1600" dirty="0" smtClean="0">
                          <a:latin typeface="Arial" panose="020B0604020202020204" pitchFamily="34" charset="0"/>
                          <a:cs typeface="Arial" panose="020B0604020202020204" pitchFamily="34" charset="0"/>
                        </a:rPr>
                        <a:t>The way that the employee is managed or treated</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The sense of achievement derived from</a:t>
                      </a:r>
                      <a:r>
                        <a:rPr lang="en-US" sz="1600" baseline="0" dirty="0" smtClean="0">
                          <a:latin typeface="Arial" panose="020B0604020202020204" pitchFamily="34" charset="0"/>
                          <a:cs typeface="Arial" panose="020B0604020202020204" pitchFamily="34" charset="0"/>
                        </a:rPr>
                        <a:t> the job</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The nature of the work itself</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Working hours</a:t>
                      </a:r>
                      <a:endParaRPr lang="en-GB" sz="1600" dirty="0">
                        <a:latin typeface="Arial" panose="020B0604020202020204" pitchFamily="34" charset="0"/>
                        <a:cs typeface="Arial" panose="020B0604020202020204"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Fringe benefits or</a:t>
                      </a:r>
                      <a:r>
                        <a:rPr lang="en-US" sz="1600" baseline="0" dirty="0" smtClean="0">
                          <a:latin typeface="Arial" panose="020B0604020202020204" pitchFamily="34" charset="0"/>
                          <a:cs typeface="Arial" panose="020B0604020202020204" pitchFamily="34" charset="0"/>
                        </a:rPr>
                        <a:t> non-financial rewards</a:t>
                      </a:r>
                      <a:endParaRPr lang="en-GB" sz="1600" dirty="0" smtClean="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Level of responsibility and job status </a:t>
                      </a:r>
                      <a:endParaRPr lang="en-GB" sz="1600" dirty="0" smtClean="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Recognition for good work</a:t>
                      </a:r>
                      <a:endParaRPr lang="en-GB" sz="1600" dirty="0" smtClean="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Level of responsibility</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51235921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0" y="1155809"/>
            <a:ext cx="6581403" cy="4524315"/>
          </a:xfrm>
          <a:prstGeom prst="rect">
            <a:avLst/>
          </a:prstGeom>
        </p:spPr>
        <p:txBody>
          <a:bodyPr wrap="square">
            <a:spAutoFit/>
          </a:bodyPr>
          <a:lstStyle/>
          <a:p>
            <a:pPr marL="284163" indent="-284163">
              <a:buClr>
                <a:srgbClr val="00B050"/>
              </a:buClr>
              <a:buFont typeface="Wingdings 3" panose="05040102010807070707" pitchFamily="18" charset="2"/>
              <a:buChar char=""/>
            </a:pPr>
            <a:r>
              <a:rPr lang="en-US" dirty="0" smtClean="0">
                <a:latin typeface="Calibri" panose="020F0502020204030204" pitchFamily="34" charset="0"/>
              </a:rPr>
              <a:t>Compare a nurse with a machine operator in a factory. What do you think makes their jobs satisfying? Copy the table below and list your ideas for each.</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Some of the motivational theories (particularly Maslow and Herzberg) </a:t>
            </a:r>
            <a:r>
              <a:rPr lang="en-US" dirty="0" err="1" smtClean="0">
                <a:latin typeface="Calibri" panose="020F0502020204030204" pitchFamily="34" charset="0"/>
              </a:rPr>
              <a:t>emphasise</a:t>
            </a:r>
            <a:r>
              <a:rPr lang="en-US" dirty="0" smtClean="0">
                <a:latin typeface="Calibri" panose="020F0502020204030204" pitchFamily="34" charset="0"/>
              </a:rPr>
              <a:t> that the important aspects of jobs are that they should give recognition, responsibility and satisfaction to the people doing them and allow the employee to gain a sense of achievement from the work itself. Some jobs may seem dull and boring, but with a little thought and creativity, they can be made more interesting, and consequently more interesting.</a:t>
            </a:r>
          </a:p>
        </p:txBody>
      </p:sp>
      <p:graphicFrame>
        <p:nvGraphicFramePr>
          <p:cNvPr id="4" name="Table 3"/>
          <p:cNvGraphicFramePr>
            <a:graphicFrameLocks noGrp="1"/>
          </p:cNvGraphicFramePr>
          <p:nvPr>
            <p:extLst>
              <p:ext uri="{D42A27DB-BD31-4B8C-83A1-F6EECF244321}">
                <p14:modId xmlns:p14="http://schemas.microsoft.com/office/powerpoint/2010/main" val="1919525621"/>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Google Friday</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What companies have as a product</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Hotel staff may get discounts in other hotels run by the same company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What could your school give teachers as a perk</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your parents do and the perks they might be given by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What percentage of profit is enough for a bonus payment</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Most perks are tax deductible so they are free.</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
        <p:nvSpPr>
          <p:cNvPr id="9" name="TextBox 8"/>
          <p:cNvSpPr txBox="1"/>
          <p:nvPr/>
        </p:nvSpPr>
        <p:spPr>
          <a:xfrm>
            <a:off x="323850" y="5661248"/>
            <a:ext cx="6457824" cy="900246"/>
          </a:xfrm>
          <a:prstGeom prst="rect">
            <a:avLst/>
          </a:prstGeom>
          <a:solidFill>
            <a:schemeClr val="tx2">
              <a:lumMod val="40000"/>
              <a:lumOff val="60000"/>
            </a:schemeClr>
          </a:solidFill>
          <a:effectLst>
            <a:outerShdw blurRad="127000" dist="38100" dir="1800000" sx="101000" sy="101000" algn="tl" rotWithShape="0">
              <a:prstClr val="black">
                <a:alpha val="40000"/>
              </a:prstClr>
            </a:outerShdw>
          </a:effectLst>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fringe benefits (non-financial rewards) for different jobs</a:t>
            </a:r>
            <a:endParaRPr lang="en-GB" sz="1950" dirty="0">
              <a:latin typeface="Calibri" panose="020F050202020403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39706751"/>
              </p:ext>
            </p:extLst>
          </p:nvPr>
        </p:nvGraphicFramePr>
        <p:xfrm>
          <a:off x="323850" y="2125305"/>
          <a:ext cx="6457824" cy="1341120"/>
        </p:xfrm>
        <a:graphic>
          <a:graphicData uri="http://schemas.openxmlformats.org/drawingml/2006/table">
            <a:tbl>
              <a:tblPr firstRow="1" bandRow="1">
                <a:effectLst>
                  <a:outerShdw blurRad="127000" dist="38100" dir="1800000" sx="101000" sy="101000" algn="tl" rotWithShape="0">
                    <a:prstClr val="black">
                      <a:alpha val="40000"/>
                    </a:prstClr>
                  </a:outerShdw>
                </a:effectLst>
                <a:tableStyleId>{5C22544A-7EE6-4342-B048-85BDC9FD1C3A}</a:tableStyleId>
              </a:tblPr>
              <a:tblGrid>
                <a:gridCol w="3228912"/>
                <a:gridCol w="3228912"/>
              </a:tblGrid>
              <a:tr h="235914">
                <a:tc>
                  <a:txBody>
                    <a:bodyPr/>
                    <a:lstStyle/>
                    <a:p>
                      <a:r>
                        <a:rPr lang="en-US" sz="1600" dirty="0" smtClean="0"/>
                        <a:t>Nurse</a:t>
                      </a:r>
                      <a:endParaRPr lang="en-GB" sz="1600" dirty="0"/>
                    </a:p>
                  </a:txBody>
                  <a:tcPr/>
                </a:tc>
                <a:tc>
                  <a:txBody>
                    <a:bodyPr/>
                    <a:lstStyle/>
                    <a:p>
                      <a:r>
                        <a:rPr lang="en-US" sz="1600" dirty="0" smtClean="0"/>
                        <a:t>Machine Operator</a:t>
                      </a:r>
                      <a:endParaRPr lang="en-GB" sz="1600" dirty="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a:p>
                  </a:txBody>
                  <a:tcPr/>
                </a:tc>
                <a:tc>
                  <a:txBody>
                    <a:bodyPr/>
                    <a:lstStyle/>
                    <a:p>
                      <a:endParaRPr lang="en-GB" sz="1050"/>
                    </a:p>
                  </a:txBody>
                  <a:tcPr/>
                </a:tc>
              </a:tr>
              <a:tr h="176935">
                <a:tc>
                  <a:txBody>
                    <a:bodyPr/>
                    <a:lstStyle/>
                    <a:p>
                      <a:endParaRPr lang="en-GB" sz="1050" dirty="0"/>
                    </a:p>
                  </a:txBody>
                  <a:tcPr/>
                </a:tc>
                <a:tc>
                  <a:txBody>
                    <a:bodyPr/>
                    <a:lstStyle/>
                    <a:p>
                      <a:endParaRPr lang="en-GB" sz="1050" dirty="0"/>
                    </a:p>
                  </a:txBody>
                  <a:tcPr/>
                </a:tc>
              </a:tr>
            </a:tbl>
          </a:graphicData>
        </a:graphic>
      </p:graphicFrame>
    </p:spTree>
    <p:extLst>
      <p:ext uri="{BB962C8B-B14F-4D97-AF65-F5344CB8AC3E}">
        <p14:creationId xmlns:p14="http://schemas.microsoft.com/office/powerpoint/2010/main" val="287548056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a:t>
            </a: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analyse</a:t>
            </a:r>
            <a:r>
              <a:rPr lang="en-US" sz="1400" dirty="0">
                <a:latin typeface="Arial" panose="020B0604020202020204" pitchFamily="34" charset="0"/>
                <a:cs typeface="Arial" panose="020B0604020202020204" pitchFamily="34" charset="0"/>
              </a:rPr>
              <a:t>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2862322"/>
          </a:xfrm>
          <a:prstGeom prst="rect">
            <a:avLst/>
          </a:prstGeom>
        </p:spPr>
        <p:txBody>
          <a:bodyPr wrap="square">
            <a:spAutoFit/>
          </a:bodyPr>
          <a:lstStyle/>
          <a:p>
            <a:pPr>
              <a:buClr>
                <a:srgbClr val="00B050"/>
              </a:buClr>
            </a:pPr>
            <a:r>
              <a:rPr lang="en-US" b="1" dirty="0" smtClean="0">
                <a:latin typeface="Calibri" panose="020F0502020204030204" pitchFamily="34" charset="0"/>
              </a:rPr>
              <a:t>Job Rotation</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Workers on a production line may carry out simple but different tasks. </a:t>
            </a:r>
            <a:r>
              <a:rPr lang="en-US" b="1" dirty="0" smtClean="0">
                <a:latin typeface="Calibri" panose="020F0502020204030204" pitchFamily="34" charset="0"/>
              </a:rPr>
              <a:t>Job rotation</a:t>
            </a:r>
            <a:r>
              <a:rPr lang="en-US" dirty="0" smtClean="0">
                <a:latin typeface="Calibri" panose="020F0502020204030204" pitchFamily="34" charset="0"/>
              </a:rPr>
              <a:t> involves the workers swapping around and doing each specific task for only a limited time, e.g. 1 hour, and then changing around again. This increases the variety in the work itself and also makes it easier for the management to move workers around the factory if people are ill and their jobs need covering. However, it does not make the tasks themselves more interesting.</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919525621"/>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Google Friday</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What companies have as a product</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Hotel staff may get discounts in other hotels run by the same company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What could your school give teachers as a perk</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What your parents do and the perks they might be given by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What percentage of profit is enough for a bonus payment</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Most perks are tax deductible so they are free.</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6063548"/>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5355312"/>
          </a:xfrm>
          <a:prstGeom prst="rect">
            <a:avLst/>
          </a:prstGeom>
        </p:spPr>
        <p:txBody>
          <a:bodyPr wrap="square">
            <a:spAutoFit/>
          </a:bodyPr>
          <a:lstStyle/>
          <a:p>
            <a:pPr>
              <a:buClr>
                <a:srgbClr val="00B050"/>
              </a:buClr>
            </a:pPr>
            <a:r>
              <a:rPr lang="en-US" b="1" dirty="0" smtClean="0">
                <a:latin typeface="Calibri" panose="020F0502020204030204" pitchFamily="34" charset="0"/>
              </a:rPr>
              <a:t>Job Enlargement</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The is where extra tasks of a  similar level of work are added to a worker’s job description. The extra tasks should not carry extra work or increased responsibility to the employee, but they should give greater variety to the work and therefor increase job satisfaction.</a:t>
            </a: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marL="284163" indent="-284163">
              <a:buClr>
                <a:srgbClr val="00B050"/>
              </a:buClr>
              <a:buFont typeface="Wingdings 3" panose="05040102010807070707" pitchFamily="18" charset="2"/>
              <a:buChar char=""/>
            </a:pPr>
            <a:endParaRPr lang="en-US"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dirty="0">
              <a:latin typeface="Calibri" panose="020F0502020204030204" pitchFamily="34" charset="0"/>
            </a:endParaRPr>
          </a:p>
          <a:p>
            <a:pPr>
              <a:buClr>
                <a:srgbClr val="00B050"/>
              </a:buClr>
            </a:pPr>
            <a:r>
              <a:rPr lang="en-US" b="1" dirty="0" smtClean="0">
                <a:latin typeface="Calibri" panose="020F0502020204030204" pitchFamily="34" charset="0"/>
              </a:rPr>
              <a:t>Job Enrichment</a:t>
            </a:r>
          </a:p>
          <a:p>
            <a:pPr marL="284163" indent="-284163">
              <a:buClr>
                <a:srgbClr val="00B050"/>
              </a:buClr>
              <a:buFont typeface="Wingdings 3" panose="05040102010807070707" pitchFamily="18" charset="2"/>
              <a:buChar char=""/>
            </a:pPr>
            <a:r>
              <a:rPr lang="en-US" dirty="0" smtClean="0">
                <a:latin typeface="Calibri" panose="020F0502020204030204" pitchFamily="34" charset="0"/>
              </a:rPr>
              <a:t>This involved looking at jobs and adding tasks that require more skill and / or responsibility. Additional training may be necessary to </a:t>
            </a:r>
            <a:r>
              <a:rPr lang="en-US" dirty="0">
                <a:latin typeface="Calibri" panose="020F0502020204030204" pitchFamily="34" charset="0"/>
              </a:rPr>
              <a:t>e</a:t>
            </a:r>
            <a:r>
              <a:rPr lang="en-US" dirty="0" smtClean="0">
                <a:latin typeface="Calibri" panose="020F0502020204030204" pitchFamily="34" charset="0"/>
              </a:rPr>
              <a:t>nable the employee to take on extra tasks, e.g. employees may be given the responsibility for a whole area of work. </a:t>
            </a:r>
            <a:r>
              <a:rPr lang="en-US" dirty="0">
                <a:latin typeface="Calibri" panose="020F0502020204030204" pitchFamily="34" charset="0"/>
              </a:rPr>
              <a:t>I</a:t>
            </a:r>
            <a:r>
              <a:rPr lang="en-US" dirty="0" smtClean="0">
                <a:latin typeface="Calibri" panose="020F0502020204030204" pitchFamily="34" charset="0"/>
              </a:rPr>
              <a:t>f managers can design jobs so that they provide scope for fulfilling higher human needs, workers will often become more committed because they can get more satisfaction from their jobs, raising productivity.</a:t>
            </a:r>
          </a:p>
        </p:txBody>
      </p:sp>
      <p:graphicFrame>
        <p:nvGraphicFramePr>
          <p:cNvPr id="4" name="Table 3"/>
          <p:cNvGraphicFramePr>
            <a:graphicFrameLocks noGrp="1"/>
          </p:cNvGraphicFramePr>
          <p:nvPr>
            <p:extLst>
              <p:ext uri="{D42A27DB-BD31-4B8C-83A1-F6EECF244321}">
                <p14:modId xmlns:p14="http://schemas.microsoft.com/office/powerpoint/2010/main" val="1559778275"/>
              </p:ext>
            </p:extLst>
          </p:nvPr>
        </p:nvGraphicFramePr>
        <p:xfrm>
          <a:off x="6948264" y="1161875"/>
          <a:ext cx="1835893" cy="53966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US" sz="1420" baseline="0" dirty="0" smtClean="0">
                          <a:solidFill>
                            <a:srgbClr val="FF0000"/>
                          </a:solidFill>
                          <a:effectLst/>
                          <a:latin typeface="Arial" pitchFamily="34" charset="0"/>
                          <a:ea typeface="Times New Roman"/>
                          <a:cs typeface="Arial" pitchFamily="34" charset="0"/>
                        </a:rPr>
                        <a:t>Teachers in the school who have additional roles</a:t>
                      </a:r>
                      <a:endParaRPr lang="en-GB" sz="142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Can lead to overworking</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Reduces RSI and the monotony of singular task work</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Job enrichment enhances CV’s</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More responsibility can also lead to more pay</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20" baseline="0" dirty="0" smtClean="0">
                          <a:solidFill>
                            <a:schemeClr val="tx1"/>
                          </a:solidFill>
                          <a:effectLst/>
                          <a:latin typeface="Arial" pitchFamily="34" charset="0"/>
                          <a:ea typeface="Times New Roman"/>
                          <a:cs typeface="Arial" pitchFamily="34" charset="0"/>
                        </a:rPr>
                        <a:t>Can lead to tension if the position is in demand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US" sz="1420" baseline="0" dirty="0" smtClean="0">
                          <a:solidFill>
                            <a:srgbClr val="FF0000"/>
                          </a:solidFill>
                          <a:effectLst/>
                          <a:latin typeface="Arial" pitchFamily="34" charset="0"/>
                          <a:ea typeface="Times New Roman"/>
                          <a:cs typeface="Arial" pitchFamily="34" charset="0"/>
                        </a:rPr>
                        <a:t>First step to job promotion is taking on more responsibilities.</a:t>
                      </a:r>
                      <a:endParaRPr lang="en-GB" sz="142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204204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 – Wages</a:t>
            </a:r>
            <a:endParaRPr lang="en-GB" sz="3600" b="1" dirty="0" smtClean="0"/>
          </a:p>
        </p:txBody>
      </p:sp>
      <p:sp>
        <p:nvSpPr>
          <p:cNvPr id="8" name="Rectangle 7"/>
          <p:cNvSpPr/>
          <p:nvPr/>
        </p:nvSpPr>
        <p:spPr>
          <a:xfrm>
            <a:off x="323851" y="1155809"/>
            <a:ext cx="6480398" cy="5509200"/>
          </a:xfrm>
          <a:prstGeom prst="rect">
            <a:avLst/>
          </a:prstGeom>
        </p:spPr>
        <p:txBody>
          <a:bodyPr wrap="square">
            <a:spAutoFit/>
          </a:bodyPr>
          <a:lstStyle/>
          <a:p>
            <a:pPr>
              <a:buClr>
                <a:srgbClr val="00B050"/>
              </a:buClr>
            </a:pPr>
            <a:r>
              <a:rPr lang="en-US" sz="1600" b="1" dirty="0" smtClean="0">
                <a:latin typeface="Calibri" panose="020F0502020204030204" pitchFamily="34" charset="0"/>
              </a:rPr>
              <a:t>Autonomous Workgroups or Team Working</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This is where a group of workers is given the responsibility fir a particular process, product or development. They can decide as a group how to complete a task or organize the jobs. The workers can become more </a:t>
            </a:r>
            <a:r>
              <a:rPr lang="en-US" sz="1600" dirty="0">
                <a:latin typeface="Calibri" panose="020F0502020204030204" pitchFamily="34" charset="0"/>
              </a:rPr>
              <a:t>i</a:t>
            </a:r>
            <a:r>
              <a:rPr lang="en-US" sz="1600" dirty="0" smtClean="0">
                <a:latin typeface="Calibri" panose="020F0502020204030204" pitchFamily="34" charset="0"/>
              </a:rPr>
              <a:t>nvolved in the decision making and take responsibility for this process. This gives a feeling of control over the jobs/tasks and the employees feel more committed, therefor increasing job satisfaction, e.g. organizing employees on a car assembly line where particular parts of the assembly line are given over to teams of workers and they decide how to organize themselves. Often this leads to job rotation and job enrichment. Working as a group helps improve morale as well as giving a greater sense of belonging to the company.</a:t>
            </a: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a:latin typeface="Calibri" panose="020F0502020204030204" pitchFamily="34" charset="0"/>
            </a:endParaRPr>
          </a:p>
          <a:p>
            <a:pPr marL="284163" indent="-284163">
              <a:buClr>
                <a:srgbClr val="00B050"/>
              </a:buClr>
              <a:buFont typeface="Wingdings 3" panose="05040102010807070707" pitchFamily="18" charset="2"/>
              <a:buChar char=""/>
            </a:pPr>
            <a:endParaRPr lang="en-US" sz="1600" dirty="0" smtClean="0">
              <a:latin typeface="Calibri" panose="020F0502020204030204" pitchFamily="34" charset="0"/>
            </a:endParaRP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A team of workers is responsible for a particular part of the assembly.</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The team decides how the processes will be completed.</a:t>
            </a:r>
          </a:p>
          <a:p>
            <a:pPr marL="284163" indent="-284163">
              <a:buClr>
                <a:srgbClr val="00B050"/>
              </a:buClr>
              <a:buFont typeface="Wingdings 3" panose="05040102010807070707" pitchFamily="18" charset="2"/>
              <a:buChar char=""/>
            </a:pPr>
            <a:r>
              <a:rPr lang="en-US" sz="1600" dirty="0" smtClean="0">
                <a:latin typeface="Calibri" panose="020F0502020204030204" pitchFamily="34" charset="0"/>
              </a:rPr>
              <a:t>The tasks are allocated by the team themselves – they make the decisions.</a:t>
            </a:r>
          </a:p>
        </p:txBody>
      </p:sp>
      <p:graphicFrame>
        <p:nvGraphicFramePr>
          <p:cNvPr id="4" name="Table 3"/>
          <p:cNvGraphicFramePr>
            <a:graphicFrameLocks noGrp="1"/>
          </p:cNvGraphicFramePr>
          <p:nvPr>
            <p:extLst>
              <p:ext uri="{D42A27DB-BD31-4B8C-83A1-F6EECF244321}">
                <p14:modId xmlns:p14="http://schemas.microsoft.com/office/powerpoint/2010/main" val="1618062682"/>
              </p:ext>
            </p:extLst>
          </p:nvPr>
        </p:nvGraphicFramePr>
        <p:xfrm>
          <a:off x="6948264" y="1161875"/>
          <a:ext cx="1835893" cy="524428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Job skills vary therefor all workers get more experience</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Works well when there is one component expected at the end</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Research and Development teams work well this way</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Can sometimes mean being removed from the bigger picture</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Reduced production levels as it can reduce work flow</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74</a:t>
            </a:r>
            <a:endParaRPr lang="en-GB" sz="2000" b="1" dirty="0">
              <a:latin typeface="Arial" panose="020B0604020202020204" pitchFamily="34" charset="0"/>
              <a:cs typeface="Arial" panose="020B0604020202020204" pitchFamily="34" charset="0"/>
            </a:endParaRPr>
          </a:p>
        </p:txBody>
      </p:sp>
      <p:pic>
        <p:nvPicPr>
          <p:cNvPr id="1026" name="Picture 2" descr="Color diagram illustration of Teamwork Stock Illustration - 1006355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627" t="8027" r="6205" b="7974"/>
          <a:stretch/>
        </p:blipFill>
        <p:spPr bwMode="auto">
          <a:xfrm>
            <a:off x="5364088" y="4077072"/>
            <a:ext cx="1353750" cy="14401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eamwork with Platforms Diagram #00854"/>
          <p:cNvPicPr>
            <a:picLocks noChangeAspect="1" noChangeArrowheads="1"/>
          </p:cNvPicPr>
          <p:nvPr/>
        </p:nvPicPr>
        <p:blipFill rotWithShape="1">
          <a:blip r:embed="rId6">
            <a:extLst>
              <a:ext uri="{28A0092B-C50C-407E-A947-70E740481C1C}">
                <a14:useLocalDpi xmlns:a14="http://schemas.microsoft.com/office/drawing/2010/main" val="0"/>
              </a:ext>
            </a:extLst>
          </a:blip>
          <a:srcRect l="12600" t="15068" r="11801" b="12933"/>
          <a:stretch/>
        </p:blipFill>
        <p:spPr bwMode="auto">
          <a:xfrm>
            <a:off x="3275856" y="4145290"/>
            <a:ext cx="1920719" cy="137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17158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30816" cy="625434"/>
          </a:xfrm>
        </p:spPr>
        <p:txBody>
          <a:bodyPr>
            <a:noAutofit/>
          </a:bodyPr>
          <a:lstStyle/>
          <a:p>
            <a:r>
              <a:rPr lang="en-GB" sz="2400" dirty="0" smtClean="0"/>
              <a:t>2.1.2 – Revision Summary – Motivating Factors at all levels</a:t>
            </a:r>
            <a:endParaRPr lang="en-GB" sz="2400" b="1" dirty="0" smtClean="0"/>
          </a:p>
        </p:txBody>
      </p:sp>
      <p:sp>
        <p:nvSpPr>
          <p:cNvPr id="11" name="Rounded Rectangle 10"/>
          <p:cNvSpPr/>
          <p:nvPr/>
        </p:nvSpPr>
        <p:spPr>
          <a:xfrm>
            <a:off x="3152524" y="2902099"/>
            <a:ext cx="2666816" cy="704249"/>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MOTIVATING FACTORS AT ALL LEVELS</a:t>
            </a:r>
            <a:endParaRPr lang="en-US" sz="2000" b="1" dirty="0">
              <a:latin typeface="Calibri" panose="020F0502020204030204" pitchFamily="34" charset="0"/>
            </a:endParaRPr>
          </a:p>
        </p:txBody>
      </p:sp>
      <p:sp>
        <p:nvSpPr>
          <p:cNvPr id="14" name="TextBox 13"/>
          <p:cNvSpPr txBox="1"/>
          <p:nvPr/>
        </p:nvSpPr>
        <p:spPr>
          <a:xfrm>
            <a:off x="7911495" y="5574751"/>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1" name="Group 20"/>
          <p:cNvGrpSpPr/>
          <p:nvPr/>
        </p:nvGrpSpPr>
        <p:grpSpPr>
          <a:xfrm>
            <a:off x="5819340" y="1654081"/>
            <a:ext cx="2806939" cy="1600143"/>
            <a:chOff x="10088666" y="4905576"/>
            <a:chExt cx="8483853" cy="4626394"/>
          </a:xfrm>
        </p:grpSpPr>
        <p:sp>
          <p:nvSpPr>
            <p:cNvPr id="22" name="Rounded Rectangle 21"/>
            <p:cNvSpPr/>
            <p:nvPr/>
          </p:nvSpPr>
          <p:spPr>
            <a:xfrm>
              <a:off x="11832080" y="4905576"/>
              <a:ext cx="6740439" cy="11653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Prestige and recognition</a:t>
              </a:r>
              <a:endParaRPr lang="en-US" sz="1000" b="1" dirty="0" smtClean="0">
                <a:latin typeface="Calibri" panose="020F0502020204030204" pitchFamily="34" charset="0"/>
              </a:endParaRPr>
            </a:p>
          </p:txBody>
        </p:sp>
        <p:cxnSp>
          <p:nvCxnSpPr>
            <p:cNvPr id="23" name="Straight Arrow Connector 22"/>
            <p:cNvCxnSpPr>
              <a:stCxn id="11" idx="3"/>
              <a:endCxn id="22" idx="2"/>
            </p:cNvCxnSpPr>
            <p:nvPr/>
          </p:nvCxnSpPr>
          <p:spPr>
            <a:xfrm flipV="1">
              <a:off x="10088666" y="6070953"/>
              <a:ext cx="5113635" cy="346101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Round Same Side Corner Rectangle 24">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74</a:t>
            </a:r>
            <a:endParaRPr lang="en-GB" sz="2000" b="1" dirty="0">
              <a:latin typeface="Arial" panose="020B0604020202020204" pitchFamily="34" charset="0"/>
              <a:cs typeface="Arial" panose="020B0604020202020204" pitchFamily="34" charset="0"/>
            </a:endParaRPr>
          </a:p>
        </p:txBody>
      </p:sp>
      <p:grpSp>
        <p:nvGrpSpPr>
          <p:cNvPr id="39" name="Group 38"/>
          <p:cNvGrpSpPr/>
          <p:nvPr/>
        </p:nvGrpSpPr>
        <p:grpSpPr>
          <a:xfrm>
            <a:off x="407371" y="3254224"/>
            <a:ext cx="2745153" cy="1329301"/>
            <a:chOff x="12058917" y="3044828"/>
            <a:chExt cx="8301458" cy="4387533"/>
          </a:xfrm>
        </p:grpSpPr>
        <p:sp>
          <p:nvSpPr>
            <p:cNvPr id="40" name="Rounded Rectangle 39"/>
            <p:cNvSpPr/>
            <p:nvPr/>
          </p:nvSpPr>
          <p:spPr>
            <a:xfrm>
              <a:off x="12058917" y="6101972"/>
              <a:ext cx="403371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Job Security</a:t>
              </a:r>
              <a:endParaRPr lang="en-US" sz="1050" b="1" dirty="0" smtClean="0">
                <a:latin typeface="Calibri" panose="020F0502020204030204" pitchFamily="34" charset="0"/>
              </a:endParaRPr>
            </a:p>
          </p:txBody>
        </p:sp>
        <p:cxnSp>
          <p:nvCxnSpPr>
            <p:cNvPr id="41" name="Straight Arrow Connector 40"/>
            <p:cNvCxnSpPr>
              <a:stCxn id="11" idx="1"/>
              <a:endCxn id="40" idx="3"/>
            </p:cNvCxnSpPr>
            <p:nvPr/>
          </p:nvCxnSpPr>
          <p:spPr>
            <a:xfrm flipH="1">
              <a:off x="16092629" y="3044828"/>
              <a:ext cx="4267746" cy="37223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3297800" y="3606348"/>
            <a:ext cx="2376264" cy="2206801"/>
            <a:chOff x="4345298" y="10381690"/>
            <a:chExt cx="7185924" cy="7283838"/>
          </a:xfrm>
        </p:grpSpPr>
        <p:sp>
          <p:nvSpPr>
            <p:cNvPr id="43" name="Rounded Rectangle 42"/>
            <p:cNvSpPr/>
            <p:nvPr/>
          </p:nvSpPr>
          <p:spPr>
            <a:xfrm>
              <a:off x="4345298" y="15840077"/>
              <a:ext cx="7185924" cy="18254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Tasks which provide a sense of achievement</a:t>
              </a:r>
              <a:endParaRPr lang="en-US" sz="1000" b="1" dirty="0" smtClean="0">
                <a:latin typeface="Calibri" panose="020F0502020204030204" pitchFamily="34" charset="0"/>
              </a:endParaRPr>
            </a:p>
          </p:txBody>
        </p:sp>
        <p:cxnSp>
          <p:nvCxnSpPr>
            <p:cNvPr id="44" name="Straight Arrow Connector 43"/>
            <p:cNvCxnSpPr>
              <a:stCxn id="11" idx="2"/>
              <a:endCxn id="43" idx="0"/>
            </p:cNvCxnSpPr>
            <p:nvPr/>
          </p:nvCxnSpPr>
          <p:spPr>
            <a:xfrm>
              <a:off x="7938260" y="10381690"/>
              <a:ext cx="0" cy="54583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5819340" y="3254224"/>
            <a:ext cx="2806939" cy="1028017"/>
            <a:chOff x="11970543" y="2158868"/>
            <a:chExt cx="8488303" cy="3393106"/>
          </a:xfrm>
        </p:grpSpPr>
        <p:sp>
          <p:nvSpPr>
            <p:cNvPr id="46" name="Rounded Rectangle 45"/>
            <p:cNvSpPr/>
            <p:nvPr/>
          </p:nvSpPr>
          <p:spPr>
            <a:xfrm>
              <a:off x="14948947" y="3924099"/>
              <a:ext cx="5509899" cy="162787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to take responsibility</a:t>
              </a:r>
              <a:endParaRPr lang="en-US" sz="1100" b="1" dirty="0" smtClean="0">
                <a:latin typeface="Calibri" panose="020F0502020204030204" pitchFamily="34" charset="0"/>
              </a:endParaRPr>
            </a:p>
          </p:txBody>
        </p:sp>
        <p:cxnSp>
          <p:nvCxnSpPr>
            <p:cNvPr id="47" name="Straight Arrow Connector 46"/>
            <p:cNvCxnSpPr>
              <a:stCxn id="11" idx="3"/>
              <a:endCxn id="46" idx="1"/>
            </p:cNvCxnSpPr>
            <p:nvPr/>
          </p:nvCxnSpPr>
          <p:spPr>
            <a:xfrm>
              <a:off x="11970543" y="2158868"/>
              <a:ext cx="2978404" cy="25791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485932" y="3606348"/>
            <a:ext cx="4136865" cy="1667426"/>
            <a:chOff x="10768680" y="902499"/>
            <a:chExt cx="12510057" cy="5503560"/>
          </a:xfrm>
        </p:grpSpPr>
        <p:sp>
          <p:nvSpPr>
            <p:cNvPr id="49" name="Rounded Rectangle 48"/>
            <p:cNvSpPr/>
            <p:nvPr/>
          </p:nvSpPr>
          <p:spPr>
            <a:xfrm>
              <a:off x="18534153" y="5075670"/>
              <a:ext cx="4744584"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err="1" smtClean="0">
                  <a:latin typeface="Calibri" panose="020F0502020204030204" pitchFamily="34" charset="0"/>
                </a:rPr>
                <a:t>Independance</a:t>
              </a:r>
              <a:endParaRPr lang="en-US" sz="1050" b="1" dirty="0" smtClean="0">
                <a:latin typeface="Calibri" panose="020F0502020204030204" pitchFamily="34" charset="0"/>
              </a:endParaRPr>
            </a:p>
          </p:txBody>
        </p:sp>
        <p:cxnSp>
          <p:nvCxnSpPr>
            <p:cNvPr id="50" name="Straight Arrow Connector 49"/>
            <p:cNvCxnSpPr>
              <a:stCxn id="11" idx="2"/>
              <a:endCxn id="49" idx="0"/>
            </p:cNvCxnSpPr>
            <p:nvPr/>
          </p:nvCxnSpPr>
          <p:spPr>
            <a:xfrm>
              <a:off x="10768680" y="902499"/>
              <a:ext cx="10137765" cy="4173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23528" y="1633109"/>
            <a:ext cx="2828996" cy="1621115"/>
            <a:chOff x="12746802" y="4874787"/>
            <a:chExt cx="8555004" cy="5350704"/>
          </a:xfrm>
        </p:grpSpPr>
        <p:sp>
          <p:nvSpPr>
            <p:cNvPr id="52" name="Rounded Rectangle 51"/>
            <p:cNvSpPr/>
            <p:nvPr/>
          </p:nvSpPr>
          <p:spPr>
            <a:xfrm>
              <a:off x="12746802" y="4874787"/>
              <a:ext cx="6968169"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A responsible level of pay</a:t>
              </a:r>
              <a:endParaRPr lang="en-US" sz="1000" b="1" dirty="0" smtClean="0">
                <a:latin typeface="Calibri" panose="020F0502020204030204" pitchFamily="34" charset="0"/>
              </a:endParaRPr>
            </a:p>
          </p:txBody>
        </p:sp>
        <p:cxnSp>
          <p:nvCxnSpPr>
            <p:cNvPr id="53" name="Straight Arrow Connector 52"/>
            <p:cNvCxnSpPr>
              <a:stCxn id="11" idx="1"/>
              <a:endCxn id="52" idx="2"/>
            </p:cNvCxnSpPr>
            <p:nvPr/>
          </p:nvCxnSpPr>
          <p:spPr>
            <a:xfrm flipH="1" flipV="1">
              <a:off x="16230886" y="6205176"/>
              <a:ext cx="5070920" cy="402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2905680" y="1910074"/>
            <a:ext cx="1580252" cy="992025"/>
            <a:chOff x="11251915" y="5788946"/>
            <a:chExt cx="4778749" cy="3274310"/>
          </a:xfrm>
        </p:grpSpPr>
        <p:sp>
          <p:nvSpPr>
            <p:cNvPr id="55" name="Rounded Rectangle 54"/>
            <p:cNvSpPr/>
            <p:nvPr/>
          </p:nvSpPr>
          <p:spPr>
            <a:xfrm>
              <a:off x="11251915" y="5788946"/>
              <a:ext cx="4395376"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Fringe Benefits</a:t>
              </a:r>
              <a:endParaRPr lang="en-US" sz="1000" b="1" dirty="0" smtClean="0">
                <a:latin typeface="Calibri" panose="020F0502020204030204" pitchFamily="34" charset="0"/>
              </a:endParaRPr>
            </a:p>
          </p:txBody>
        </p:sp>
        <p:cxnSp>
          <p:nvCxnSpPr>
            <p:cNvPr id="56" name="Straight Arrow Connector 55"/>
            <p:cNvCxnSpPr>
              <a:stCxn id="11" idx="0"/>
              <a:endCxn id="55" idx="2"/>
            </p:cNvCxnSpPr>
            <p:nvPr/>
          </p:nvCxnSpPr>
          <p:spPr>
            <a:xfrm flipH="1" flipV="1">
              <a:off x="13449605" y="7119335"/>
              <a:ext cx="2581059" cy="19439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407371" y="3254224"/>
            <a:ext cx="2745153" cy="2457298"/>
            <a:chOff x="-2759222" y="7927911"/>
            <a:chExt cx="8301460" cy="8110636"/>
          </a:xfrm>
        </p:grpSpPr>
        <p:sp>
          <p:nvSpPr>
            <p:cNvPr id="78" name="Rounded Rectangle 77"/>
            <p:cNvSpPr/>
            <p:nvPr/>
          </p:nvSpPr>
          <p:spPr>
            <a:xfrm>
              <a:off x="-2759222" y="14336444"/>
              <a:ext cx="6714627" cy="170210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Working with colleagues who are friendly</a:t>
              </a:r>
              <a:endParaRPr lang="en-US" sz="1000" b="1" dirty="0" smtClean="0">
                <a:latin typeface="Calibri" panose="020F0502020204030204" pitchFamily="34" charset="0"/>
              </a:endParaRPr>
            </a:p>
          </p:txBody>
        </p:sp>
        <p:cxnSp>
          <p:nvCxnSpPr>
            <p:cNvPr id="79" name="Straight Arrow Connector 78"/>
            <p:cNvCxnSpPr>
              <a:stCxn id="11" idx="1"/>
              <a:endCxn id="78" idx="0"/>
            </p:cNvCxnSpPr>
            <p:nvPr/>
          </p:nvCxnSpPr>
          <p:spPr>
            <a:xfrm flipH="1">
              <a:off x="598091" y="7927911"/>
              <a:ext cx="4944147" cy="64085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1" name="TextBox 90"/>
          <p:cNvSpPr txBox="1"/>
          <p:nvPr/>
        </p:nvSpPr>
        <p:spPr>
          <a:xfrm>
            <a:off x="346424" y="5995471"/>
            <a:ext cx="8501528" cy="600164"/>
          </a:xfrm>
          <a:prstGeom prst="rect">
            <a:avLst/>
          </a:prstGeom>
          <a:solidFill>
            <a:schemeClr val="tx2">
              <a:lumMod val="40000"/>
              <a:lumOff val="60000"/>
            </a:schemeClr>
          </a:solidFill>
        </p:spPr>
        <p:txBody>
          <a:bodyPr wrap="square" lIns="91440" tIns="0" rIns="91440" bIns="0" rtlCol="0">
            <a:spAutoFit/>
          </a:bodyPr>
          <a:lstStyle/>
          <a:p>
            <a:r>
              <a:rPr lang="en-US" sz="1950" b="1" dirty="0">
                <a:latin typeface="Calibri" panose="020F0502020204030204" pitchFamily="34" charset="0"/>
              </a:rPr>
              <a:t>Tops for Success</a:t>
            </a:r>
          </a:p>
          <a:p>
            <a:r>
              <a:rPr lang="en-US" sz="1950" dirty="0" smtClean="0">
                <a:latin typeface="Calibri" panose="020F0502020204030204" pitchFamily="34" charset="0"/>
              </a:rPr>
              <a:t>Make sure you are able to choose suitable methods of payment for different jobs</a:t>
            </a:r>
            <a:endParaRPr lang="en-GB" sz="1950" dirty="0">
              <a:latin typeface="Calibri" panose="020F0502020204030204" pitchFamily="34" charset="0"/>
            </a:endParaRPr>
          </a:p>
        </p:txBody>
      </p:sp>
      <p:grpSp>
        <p:nvGrpSpPr>
          <p:cNvPr id="33" name="Group 32"/>
          <p:cNvGrpSpPr/>
          <p:nvPr/>
        </p:nvGrpSpPr>
        <p:grpSpPr>
          <a:xfrm>
            <a:off x="4485932" y="3606348"/>
            <a:ext cx="2221649" cy="1320659"/>
            <a:chOff x="20878603" y="6364312"/>
            <a:chExt cx="6718361" cy="4359010"/>
          </a:xfrm>
        </p:grpSpPr>
        <p:sp>
          <p:nvSpPr>
            <p:cNvPr id="34" name="Rounded Rectangle 33"/>
            <p:cNvSpPr/>
            <p:nvPr/>
          </p:nvSpPr>
          <p:spPr>
            <a:xfrm>
              <a:off x="21346162" y="9392933"/>
              <a:ext cx="6250802" cy="13303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for promotion</a:t>
              </a:r>
              <a:endParaRPr lang="en-US" sz="1000" b="1" dirty="0" smtClean="0">
                <a:latin typeface="Calibri" panose="020F0502020204030204" pitchFamily="34" charset="0"/>
              </a:endParaRPr>
            </a:p>
          </p:txBody>
        </p:sp>
        <p:cxnSp>
          <p:nvCxnSpPr>
            <p:cNvPr id="35" name="Straight Arrow Connector 34"/>
            <p:cNvCxnSpPr>
              <a:stCxn id="11" idx="2"/>
              <a:endCxn id="34" idx="0"/>
            </p:cNvCxnSpPr>
            <p:nvPr/>
          </p:nvCxnSpPr>
          <p:spPr>
            <a:xfrm>
              <a:off x="20878603" y="6364312"/>
              <a:ext cx="3592962" cy="30286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42018" y="2996730"/>
            <a:ext cx="2810506" cy="527971"/>
            <a:chOff x="10856013" y="619111"/>
            <a:chExt cx="8499091" cy="1742638"/>
          </a:xfrm>
        </p:grpSpPr>
        <p:sp>
          <p:nvSpPr>
            <p:cNvPr id="37" name="Rounded Rectangle 36"/>
            <p:cNvSpPr/>
            <p:nvPr/>
          </p:nvSpPr>
          <p:spPr>
            <a:xfrm>
              <a:off x="10856013" y="619111"/>
              <a:ext cx="5127105" cy="174263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A clean and safe environment</a:t>
              </a:r>
              <a:endParaRPr lang="en-US" sz="1000" b="1" dirty="0" smtClean="0">
                <a:latin typeface="Calibri" panose="020F0502020204030204" pitchFamily="34" charset="0"/>
              </a:endParaRPr>
            </a:p>
          </p:txBody>
        </p:sp>
        <p:cxnSp>
          <p:nvCxnSpPr>
            <p:cNvPr id="38" name="Straight Arrow Connector 37"/>
            <p:cNvCxnSpPr>
              <a:stCxn id="11" idx="1"/>
              <a:endCxn id="37" idx="3"/>
            </p:cNvCxnSpPr>
            <p:nvPr/>
          </p:nvCxnSpPr>
          <p:spPr>
            <a:xfrm flipH="1">
              <a:off x="15983118" y="1469004"/>
              <a:ext cx="3371986" cy="214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314090" y="3606348"/>
            <a:ext cx="2171842" cy="1407162"/>
            <a:chOff x="12633576" y="4035849"/>
            <a:chExt cx="6567742" cy="4644524"/>
          </a:xfrm>
        </p:grpSpPr>
        <p:sp>
          <p:nvSpPr>
            <p:cNvPr id="58" name="Rounded Rectangle 57"/>
            <p:cNvSpPr/>
            <p:nvPr/>
          </p:nvSpPr>
          <p:spPr>
            <a:xfrm>
              <a:off x="12633576" y="6936784"/>
              <a:ext cx="5139133" cy="174358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Interesting and stimulating tasks</a:t>
              </a:r>
              <a:endParaRPr lang="en-US" sz="1000" b="1" dirty="0" smtClean="0">
                <a:latin typeface="Calibri" panose="020F0502020204030204" pitchFamily="34" charset="0"/>
              </a:endParaRPr>
            </a:p>
          </p:txBody>
        </p:sp>
        <p:cxnSp>
          <p:nvCxnSpPr>
            <p:cNvPr id="59" name="Straight Arrow Connector 58"/>
            <p:cNvCxnSpPr>
              <a:stCxn id="11" idx="2"/>
              <a:endCxn id="58" idx="0"/>
            </p:cNvCxnSpPr>
            <p:nvPr/>
          </p:nvCxnSpPr>
          <p:spPr>
            <a:xfrm flipH="1">
              <a:off x="15203144" y="4035849"/>
              <a:ext cx="3998174" cy="29009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5819340" y="2996730"/>
            <a:ext cx="2803457" cy="509846"/>
            <a:chOff x="8463576" y="6455661"/>
            <a:chExt cx="8477771" cy="1682814"/>
          </a:xfrm>
        </p:grpSpPr>
        <p:sp>
          <p:nvSpPr>
            <p:cNvPr id="61" name="Rounded Rectangle 60"/>
            <p:cNvSpPr/>
            <p:nvPr/>
          </p:nvSpPr>
          <p:spPr>
            <a:xfrm>
              <a:off x="12907635" y="6455661"/>
              <a:ext cx="4033712" cy="16828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Chance to use creativity</a:t>
              </a:r>
              <a:endParaRPr lang="en-US" sz="1050" b="1" dirty="0" smtClean="0">
                <a:latin typeface="Calibri" panose="020F0502020204030204" pitchFamily="34" charset="0"/>
              </a:endParaRPr>
            </a:p>
          </p:txBody>
        </p:sp>
        <p:cxnSp>
          <p:nvCxnSpPr>
            <p:cNvPr id="62" name="Straight Arrow Connector 61"/>
            <p:cNvCxnSpPr>
              <a:stCxn id="11" idx="3"/>
              <a:endCxn id="61" idx="1"/>
            </p:cNvCxnSpPr>
            <p:nvPr/>
          </p:nvCxnSpPr>
          <p:spPr>
            <a:xfrm flipV="1">
              <a:off x="8463576" y="7297068"/>
              <a:ext cx="4444059" cy="84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Rounded Rectangle 62"/>
          <p:cNvSpPr/>
          <p:nvPr/>
        </p:nvSpPr>
        <p:spPr>
          <a:xfrm>
            <a:off x="4712089" y="1906073"/>
            <a:ext cx="1333881" cy="4030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Holidays</a:t>
            </a:r>
            <a:endParaRPr lang="en-US" sz="1050" b="1" dirty="0" smtClean="0">
              <a:latin typeface="Calibri" panose="020F0502020204030204" pitchFamily="34" charset="0"/>
            </a:endParaRPr>
          </a:p>
        </p:txBody>
      </p:sp>
      <p:cxnSp>
        <p:nvCxnSpPr>
          <p:cNvPr id="64" name="Straight Arrow Connector 63"/>
          <p:cNvCxnSpPr>
            <a:stCxn id="11" idx="0"/>
            <a:endCxn id="63" idx="2"/>
          </p:cNvCxnSpPr>
          <p:nvPr/>
        </p:nvCxnSpPr>
        <p:spPr>
          <a:xfrm flipV="1">
            <a:off x="4485932" y="2309144"/>
            <a:ext cx="893098" cy="5929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259416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2.1.3 – Motivational Factors</a:t>
            </a:r>
            <a:endParaRPr lang="en-GB" sz="3600" b="1" dirty="0" smtClean="0"/>
          </a:p>
        </p:txBody>
      </p:sp>
      <p:sp>
        <p:nvSpPr>
          <p:cNvPr id="8" name="Rectangle 7"/>
          <p:cNvSpPr/>
          <p:nvPr/>
        </p:nvSpPr>
        <p:spPr>
          <a:xfrm>
            <a:off x="323850" y="1155809"/>
            <a:ext cx="8496621" cy="5407634"/>
          </a:xfrm>
          <a:prstGeom prst="rect">
            <a:avLst/>
          </a:prstGeom>
        </p:spPr>
        <p:txBody>
          <a:bodyPr wrap="square">
            <a:spAutoFit/>
          </a:bodyPr>
          <a:lstStyle/>
          <a:p>
            <a:pPr>
              <a:buClr>
                <a:srgbClr val="00B050"/>
              </a:buClr>
            </a:pPr>
            <a:r>
              <a:rPr lang="en-US" sz="1570" b="1" dirty="0" smtClean="0">
                <a:latin typeface="Calibri" panose="020F0502020204030204" pitchFamily="34" charset="0"/>
              </a:rPr>
              <a:t>Activity 6.5</a:t>
            </a:r>
          </a:p>
          <a:p>
            <a:pPr marL="284163" indent="-284163">
              <a:buClr>
                <a:srgbClr val="00B050"/>
              </a:buClr>
              <a:buFont typeface="Wingdings 3" panose="05040102010807070707" pitchFamily="18" charset="2"/>
              <a:buChar char=""/>
            </a:pPr>
            <a:r>
              <a:rPr lang="en-US" sz="1570" dirty="0" smtClean="0">
                <a:latin typeface="Calibri" panose="020F0502020204030204" pitchFamily="34" charset="0"/>
              </a:rPr>
              <a:t>Dahlia is a computer programmer. She has a degree in Computer Studies and enjoyed writing programs as </a:t>
            </a:r>
            <a:r>
              <a:rPr lang="en-US" sz="1570" dirty="0">
                <a:latin typeface="Calibri" panose="020F0502020204030204" pitchFamily="34" charset="0"/>
              </a:rPr>
              <a:t>p</a:t>
            </a:r>
            <a:r>
              <a:rPr lang="en-US" sz="1570" dirty="0" smtClean="0">
                <a:latin typeface="Calibri" panose="020F0502020204030204" pitchFamily="34" charset="0"/>
              </a:rPr>
              <a:t>art of her degree course. She thought computer programming would be her ideal job. However, all she does is write simple programs for firms’ Accounts departments which allow the processing of their paperwork.</a:t>
            </a:r>
            <a:br>
              <a:rPr lang="en-US" sz="1570" dirty="0" smtClean="0">
                <a:latin typeface="Calibri" panose="020F0502020204030204" pitchFamily="34" charset="0"/>
              </a:rPr>
            </a:br>
            <a:r>
              <a:rPr lang="en-US" sz="1570" dirty="0" smtClean="0">
                <a:latin typeface="Calibri" panose="020F0502020204030204" pitchFamily="34" charset="0"/>
              </a:rPr>
              <a:t>She is told what to do by her manager and is given little opportunity to visit the client to discuss their requirements and does not go to install the software at the business when it is finished. She is few up and looking for another job.</a:t>
            </a:r>
          </a:p>
          <a:p>
            <a:pPr marL="284163" indent="-284163">
              <a:buClr>
                <a:srgbClr val="00B050"/>
              </a:buClr>
              <a:buFont typeface="Wingdings 3" panose="05040102010807070707" pitchFamily="18" charset="2"/>
              <a:buChar char=""/>
            </a:pPr>
            <a:r>
              <a:rPr lang="en-US" sz="1570" dirty="0" smtClean="0">
                <a:latin typeface="Calibri" panose="020F0502020204030204" pitchFamily="34" charset="0"/>
              </a:rPr>
              <a:t>Salah works in a clothes shop and spends his time looking after the changing room where he checks customers into the room and takes the garments which are not going to be purchased from them when the customers have tried them on. There are several other shop employees, one works at the cash till, one puts out the clothes on the rails and does the shop displays, one person works in the stock room and there is the manager who does all the ordering and administration for the shop. The shop can be very quiet on some days and very busy on others. Salah does not care if the customers find the right clothes – he gets paid either way.</a:t>
            </a:r>
          </a:p>
          <a:p>
            <a:pPr marL="284163" indent="-284163">
              <a:buClr>
                <a:srgbClr val="00B050"/>
              </a:buClr>
              <a:buFont typeface="Wingdings 3" panose="05040102010807070707" pitchFamily="18" charset="2"/>
              <a:buChar char=""/>
            </a:pPr>
            <a:r>
              <a:rPr lang="en-US" sz="1570" dirty="0" err="1" smtClean="0">
                <a:latin typeface="Calibri" panose="020F0502020204030204" pitchFamily="34" charset="0"/>
              </a:rPr>
              <a:t>Tallal</a:t>
            </a:r>
            <a:r>
              <a:rPr lang="en-US" sz="1570" dirty="0" smtClean="0">
                <a:latin typeface="Calibri" panose="020F0502020204030204" pitchFamily="34" charset="0"/>
              </a:rPr>
              <a:t> works in a clothes factory. He cuts out the collars for shirts. The rest of the process for making the shirts is carried out by other employees. He has done the job for 2 years now and gets very few up with what he is doing. He does not worry too much if the collars are slightly uneven as he thinks the customers will not notice. The other workers in the same department feel the same.</a:t>
            </a:r>
          </a:p>
          <a:p>
            <a:pPr>
              <a:buClr>
                <a:srgbClr val="00B050"/>
              </a:buClr>
            </a:pPr>
            <a:r>
              <a:rPr lang="en-US" sz="1570" dirty="0" smtClean="0">
                <a:latin typeface="Calibri" panose="020F0502020204030204" pitchFamily="34" charset="0"/>
              </a:rPr>
              <a:t>These three employees are not happy in their work. Suggest how you would try to improve their job satisfaction. Explain the reason for your suggestions. (You may suggest more than one way for each of the employees.) Which do you think would be best to use and why?</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75</a:t>
            </a:r>
            <a:endParaRPr lang="en-GB" sz="2000" b="1" dirty="0">
              <a:latin typeface="Arial" panose="020B0604020202020204" pitchFamily="34" charset="0"/>
              <a:cs typeface="Arial" panose="020B0604020202020204" pitchFamily="34" charset="0"/>
            </a:endParaRPr>
          </a:p>
        </p:txBody>
      </p:sp>
      <p:sp>
        <p:nvSpPr>
          <p:cNvPr id="2" name="TextBox 1">
            <a:hlinkClick r:id="rId3" action="ppaction://hlinkfile"/>
          </p:cNvPr>
          <p:cNvSpPr txBox="1"/>
          <p:nvPr/>
        </p:nvSpPr>
        <p:spPr>
          <a:xfrm>
            <a:off x="8460432" y="4149080"/>
            <a:ext cx="468560" cy="707886"/>
          </a:xfrm>
          <a:prstGeom prst="rect">
            <a:avLst/>
          </a:prstGeom>
          <a:noFill/>
        </p:spPr>
        <p:txBody>
          <a:bodyPr wrap="square" rtlCol="0">
            <a:spAutoFit/>
          </a:bodyPr>
          <a:lstStyle/>
          <a:p>
            <a:r>
              <a:rPr lang="en-US" sz="40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39527030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2.1 – International Business In Focus</a:t>
            </a:r>
            <a:endParaRPr lang="en-GB" sz="3600" b="1" dirty="0" smtClean="0"/>
          </a:p>
        </p:txBody>
      </p:sp>
      <p:sp>
        <p:nvSpPr>
          <p:cNvPr id="8" name="Rectangle 7"/>
          <p:cNvSpPr/>
          <p:nvPr/>
        </p:nvSpPr>
        <p:spPr>
          <a:xfrm>
            <a:off x="323851" y="1155809"/>
            <a:ext cx="6120357" cy="5493812"/>
          </a:xfrm>
          <a:prstGeom prst="rect">
            <a:avLst/>
          </a:prstGeom>
        </p:spPr>
        <p:txBody>
          <a:bodyPr wrap="square">
            <a:spAutoFit/>
          </a:bodyPr>
          <a:lstStyle/>
          <a:p>
            <a:pPr>
              <a:buClr>
                <a:srgbClr val="00B050"/>
              </a:buClr>
            </a:pPr>
            <a:r>
              <a:rPr lang="en-US" sz="1950" b="1" dirty="0" smtClean="0">
                <a:solidFill>
                  <a:srgbClr val="0070C0"/>
                </a:solidFill>
                <a:latin typeface="Calibri" panose="020F0502020204030204" pitchFamily="34" charset="0"/>
              </a:rPr>
              <a:t>Low levels of job satisfaction amongst Malaysian nurses</a:t>
            </a:r>
          </a:p>
          <a:p>
            <a:pPr marL="284163" indent="-284163">
              <a:buClr>
                <a:srgbClr val="00B050"/>
              </a:buClr>
              <a:buFont typeface="Wingdings 3" panose="05040102010807070707" pitchFamily="18" charset="2"/>
              <a:buChar char=""/>
            </a:pPr>
            <a:r>
              <a:rPr lang="en-US" sz="1950" dirty="0" smtClean="0">
                <a:solidFill>
                  <a:srgbClr val="0070C0"/>
                </a:solidFill>
                <a:latin typeface="Calibri" panose="020F0502020204030204" pitchFamily="34" charset="0"/>
              </a:rPr>
              <a:t>A recent study reported that shortages of nurses in Malaysia are resulting in heavy workload and job stress which have also been linked to low job satisfaction. Rewards for the job include wages, benefits and bonuses and personal rewards include status, recognition, personal and professional development opportunities. </a:t>
            </a:r>
          </a:p>
          <a:p>
            <a:pPr marL="284163" indent="-284163">
              <a:buClr>
                <a:srgbClr val="00B050"/>
              </a:buClr>
              <a:buFont typeface="Wingdings 3" panose="05040102010807070707" pitchFamily="18" charset="2"/>
              <a:buChar char=""/>
            </a:pPr>
            <a:r>
              <a:rPr lang="en-US" sz="1950" dirty="0" smtClean="0">
                <a:solidFill>
                  <a:srgbClr val="0070C0"/>
                </a:solidFill>
                <a:latin typeface="Calibri" panose="020F0502020204030204" pitchFamily="34" charset="0"/>
              </a:rPr>
              <a:t>Reasons for nurse dissatisfaction include lack of involvement in decision-making, a poor relationship with management, low salaries and poor benefits, lack of job security and poor recognition. Job dissatisfaction is shown when nurses say they wish to leave their job.</a:t>
            </a:r>
          </a:p>
          <a:p>
            <a:pPr marL="284163" indent="-284163">
              <a:buClr>
                <a:srgbClr val="00B050"/>
              </a:buClr>
              <a:buFont typeface="Wingdings 3" panose="05040102010807070707" pitchFamily="18" charset="2"/>
              <a:buChar char=""/>
            </a:pPr>
            <a:r>
              <a:rPr lang="en-US" sz="1950" b="1" dirty="0" smtClean="0">
                <a:solidFill>
                  <a:srgbClr val="0070C0"/>
                </a:solidFill>
                <a:latin typeface="Calibri" panose="020F0502020204030204" pitchFamily="34" charset="0"/>
              </a:rPr>
              <a:t>Discussion points</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Why are the nurses unhappy?</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What could managers do to improve motivation?</a:t>
            </a:r>
          </a:p>
          <a:p>
            <a:pPr marL="692150" indent="-342900">
              <a:buClr>
                <a:srgbClr val="00B050"/>
              </a:buClr>
              <a:buFont typeface="Arial" panose="020B0604020202020204" pitchFamily="34" charset="0"/>
              <a:buChar char="•"/>
            </a:pPr>
            <a:r>
              <a:rPr lang="en-US" sz="1950" dirty="0" smtClean="0">
                <a:solidFill>
                  <a:srgbClr val="0070C0"/>
                </a:solidFill>
                <a:latin typeface="Calibri" panose="020F0502020204030204" pitchFamily="34" charset="0"/>
              </a:rPr>
              <a:t>Which methods to improve motivation would be most effective for nurses and why?</a:t>
            </a:r>
          </a:p>
        </p:txBody>
      </p:sp>
      <p:sp>
        <p:nvSpPr>
          <p:cNvPr id="7" name="Round Same Side Corner Rectangle 6">
            <a:hlinkClick r:id="" action="ppaction://noaction"/>
          </p:cNvPr>
          <p:cNvSpPr/>
          <p:nvPr/>
        </p:nvSpPr>
        <p:spPr>
          <a:xfrm>
            <a:off x="7020272" y="695546"/>
            <a:ext cx="64807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5703384"/>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Styles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804105712"/>
              </p:ext>
            </p:extLst>
          </p:nvPr>
        </p:nvGraphicFramePr>
        <p:xfrm>
          <a:off x="323528" y="1196752"/>
          <a:ext cx="8496622" cy="5400600"/>
        </p:xfrm>
        <a:graphic>
          <a:graphicData uri="http://schemas.openxmlformats.org/drawingml/2006/table">
            <a:tbl>
              <a:tblPr firstRow="1" bandRow="1">
                <a:tableStyleId>{2D5ABB26-0587-4C30-8999-92F81FD0307C}</a:tableStyleId>
              </a:tblPr>
              <a:tblGrid>
                <a:gridCol w="8496622"/>
              </a:tblGrid>
              <a:tr h="5400600">
                <a:tc>
                  <a:txBody>
                    <a:bodyPr/>
                    <a:lstStyle/>
                    <a:p>
                      <a:pPr marL="342900" lvl="0" indent="-342900">
                        <a:buClr>
                          <a:srgbClr val="00B050"/>
                        </a:buClr>
                        <a:buFont typeface="+mj-lt"/>
                        <a:buAutoNum type="arabicPeriod"/>
                      </a:pPr>
                      <a:r>
                        <a:rPr kumimoji="0" lang="en-US" sz="1600" b="0" kern="1200" dirty="0" err="1" smtClean="0">
                          <a:solidFill>
                            <a:srgbClr val="FF0000"/>
                          </a:solidFill>
                          <a:effectLst/>
                          <a:latin typeface="Calibri" panose="020F0502020204030204" pitchFamily="34" charset="0"/>
                          <a:ea typeface="+mn-ea"/>
                          <a:cs typeface="+mn-cs"/>
                        </a:rPr>
                        <a:t>Jamilla</a:t>
                      </a:r>
                      <a:r>
                        <a:rPr kumimoji="0" lang="en-US" sz="1600" b="0" kern="1200" dirty="0" smtClean="0">
                          <a:solidFill>
                            <a:srgbClr val="FF0000"/>
                          </a:solidFill>
                          <a:effectLst/>
                          <a:latin typeface="Calibri" panose="020F0502020204030204" pitchFamily="34" charset="0"/>
                          <a:ea typeface="+mn-ea"/>
                          <a:cs typeface="+mn-cs"/>
                        </a:rPr>
                        <a:t> owns a business that produces wooden furniture.</a:t>
                      </a:r>
                      <a:r>
                        <a:rPr kumimoji="0" lang="en-US" sz="1600" b="0" kern="1200" baseline="0" dirty="0" smtClean="0">
                          <a:solidFill>
                            <a:srgbClr val="FF0000"/>
                          </a:solidFill>
                          <a:effectLst/>
                          <a:latin typeface="Calibri" panose="020F0502020204030204" pitchFamily="34" charset="0"/>
                          <a:ea typeface="+mn-ea"/>
                          <a:cs typeface="+mn-cs"/>
                        </a:rPr>
                        <a:t> She employs 20 workers in the Operations department and 3 workers in the offices.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pays all her workers by time rate but is thinking of changing to piece rate. She has a high labour turnover from the factory as her workers are not well motivated.</a:t>
                      </a:r>
                      <a:endParaRPr kumimoji="0" lang="en-US" sz="1600" b="0" kern="1200" dirty="0" smtClean="0">
                        <a:solidFill>
                          <a:srgbClr val="FF0000"/>
                        </a:solidFill>
                        <a:effectLst/>
                        <a:latin typeface="Calibri" panose="020F0502020204030204" pitchFamily="34" charset="0"/>
                        <a:ea typeface="+mn-ea"/>
                        <a:cs typeface="+mn-cs"/>
                      </a:endParaRPr>
                    </a:p>
                    <a:p>
                      <a:pPr marL="692150" lvl="0" indent="-342900">
                        <a:buClr>
                          <a:srgbClr val="00B050"/>
                        </a:buClr>
                        <a:buFont typeface="+mj-lt"/>
                        <a:buAutoNum type="alphaLcParenR"/>
                      </a:pPr>
                      <a:r>
                        <a:rPr kumimoji="0" lang="en-US" sz="1600" b="0" kern="1200" dirty="0" smtClean="0">
                          <a:solidFill>
                            <a:srgbClr val="FF0000"/>
                          </a:solidFill>
                          <a:effectLst/>
                          <a:latin typeface="Calibri" panose="020F0502020204030204" pitchFamily="34" charset="0"/>
                          <a:ea typeface="+mn-ea"/>
                          <a:cs typeface="+mn-cs"/>
                        </a:rPr>
                        <a:t>What is meant by ‘piece</a:t>
                      </a:r>
                      <a:r>
                        <a:rPr kumimoji="0" lang="en-US" sz="1600" b="0" kern="1200" baseline="0" dirty="0" smtClean="0">
                          <a:solidFill>
                            <a:srgbClr val="FF0000"/>
                          </a:solidFill>
                          <a:effectLst/>
                          <a:latin typeface="Calibri" panose="020F0502020204030204" pitchFamily="34" charset="0"/>
                          <a:ea typeface="+mn-ea"/>
                          <a:cs typeface="+mn-cs"/>
                        </a:rPr>
                        <a:t> rate’?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examples of fringe benefits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could give to her employees.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reasons why employees might leave their job at the furniture company. [4]</a:t>
                      </a:r>
                    </a:p>
                    <a:p>
                      <a:pPr marL="692150" lvl="0" indent="-342900">
                        <a:buClr>
                          <a:srgbClr val="00B050"/>
                        </a:buClr>
                        <a:buFont typeface="+mj-lt"/>
                        <a:buAutoNum type="alphaLcParenR"/>
                      </a:pPr>
                      <a:r>
                        <a:rPr kumimoji="0" lang="en-US" sz="1600" b="1" kern="1200" baseline="0" dirty="0" smtClean="0">
                          <a:solidFill>
                            <a:srgbClr val="FF0000"/>
                          </a:solidFill>
                          <a:effectLst/>
                          <a:latin typeface="Calibri" panose="020F0502020204030204" pitchFamily="34" charset="0"/>
                          <a:ea typeface="+mn-ea"/>
                          <a:cs typeface="+mn-cs"/>
                        </a:rPr>
                        <a:t>Identify and explain two</a:t>
                      </a:r>
                      <a:r>
                        <a:rPr kumimoji="0" lang="en-US" sz="1600" b="0" kern="1200" baseline="0" dirty="0" smtClean="0">
                          <a:solidFill>
                            <a:srgbClr val="FF0000"/>
                          </a:solidFill>
                          <a:effectLst/>
                          <a:latin typeface="Calibri" panose="020F0502020204030204" pitchFamily="34" charset="0"/>
                          <a:ea typeface="+mn-ea"/>
                          <a:cs typeface="+mn-cs"/>
                        </a:rPr>
                        <a:t> ways </a:t>
                      </a:r>
                      <a:r>
                        <a:rPr kumimoji="0" lang="en-US" sz="1600" b="0" kern="1200" baseline="0" dirty="0" err="1" smtClean="0">
                          <a:solidFill>
                            <a:srgbClr val="FF0000"/>
                          </a:solidFill>
                          <a:effectLst/>
                          <a:latin typeface="Calibri" panose="020F0502020204030204" pitchFamily="34" charset="0"/>
                          <a:ea typeface="+mn-ea"/>
                          <a:cs typeface="+mn-cs"/>
                        </a:rPr>
                        <a:t>Jamilla</a:t>
                      </a:r>
                      <a:r>
                        <a:rPr kumimoji="0" lang="en-US" sz="1600" b="0" kern="1200" baseline="0" dirty="0" smtClean="0">
                          <a:solidFill>
                            <a:srgbClr val="FF0000"/>
                          </a:solidFill>
                          <a:effectLst/>
                          <a:latin typeface="Calibri" panose="020F0502020204030204" pitchFamily="34" charset="0"/>
                          <a:ea typeface="+mn-ea"/>
                          <a:cs typeface="+mn-cs"/>
                        </a:rPr>
                        <a:t> can improve the job satisfaction of her employees. [6]</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Do you think piece rate is a suitable method of payment for all </a:t>
                      </a:r>
                      <a:r>
                        <a:rPr kumimoji="0" lang="en-US" sz="1600" b="0" kern="1200" baseline="0" dirty="0" err="1" smtClean="0">
                          <a:solidFill>
                            <a:srgbClr val="FF0000"/>
                          </a:solidFill>
                          <a:effectLst/>
                          <a:latin typeface="Calibri" panose="020F0502020204030204" pitchFamily="34" charset="0"/>
                          <a:ea typeface="+mn-ea"/>
                          <a:cs typeface="+mn-cs"/>
                        </a:rPr>
                        <a:t>Jamillas</a:t>
                      </a:r>
                      <a:r>
                        <a:rPr kumimoji="0" lang="en-US" sz="1600" b="0" kern="1200" baseline="0" dirty="0" smtClean="0">
                          <a:solidFill>
                            <a:srgbClr val="FF0000"/>
                          </a:solidFill>
                          <a:effectLst/>
                          <a:latin typeface="Calibri" panose="020F0502020204030204" pitchFamily="34" charset="0"/>
                          <a:ea typeface="+mn-ea"/>
                          <a:cs typeface="+mn-cs"/>
                        </a:rPr>
                        <a:t> employees? Justify your answer. [6]</a:t>
                      </a:r>
                    </a:p>
                    <a:p>
                      <a:pPr marL="342900" lvl="0" indent="-342900">
                        <a:buClr>
                          <a:srgbClr val="00B050"/>
                        </a:buClr>
                        <a:buFont typeface="+mj-lt"/>
                        <a:buAutoNum type="arabicPeriod" startAt="2"/>
                      </a:pPr>
                      <a:r>
                        <a:rPr kumimoji="0" lang="en-US" sz="1600" b="0" kern="120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is a hotel manager. He has 30 employees working for him in the following departments: kitchen; restaurant; hotel reception; housekeeping (rooms). </a:t>
                      </a:r>
                      <a:r>
                        <a:rPr kumimoji="0" lang="en-US" sz="1600" b="0" kern="1200" baseline="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wants to increase the motivation of the employees and is thinking of introducing a bonus. He thinks it will make the hotel more profitable.</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What is meant by ‘bonus’?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reason why people work. [2]</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levels in Maslow’s hierarchy if needs. [4]</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a:t>
                      </a:r>
                      <a:r>
                        <a:rPr kumimoji="0" lang="en-US" sz="1600" b="1" kern="1200" baseline="0" dirty="0" smtClean="0">
                          <a:solidFill>
                            <a:srgbClr val="FF0000"/>
                          </a:solidFill>
                          <a:effectLst/>
                          <a:latin typeface="Calibri" panose="020F0502020204030204" pitchFamily="34" charset="0"/>
                          <a:ea typeface="+mn-ea"/>
                          <a:cs typeface="+mn-cs"/>
                        </a:rPr>
                        <a:t>two</a:t>
                      </a:r>
                      <a:r>
                        <a:rPr kumimoji="0" lang="en-US" sz="1600" b="0" kern="1200" baseline="0" dirty="0" smtClean="0">
                          <a:solidFill>
                            <a:srgbClr val="FF0000"/>
                          </a:solidFill>
                          <a:effectLst/>
                          <a:latin typeface="Calibri" panose="020F0502020204030204" pitchFamily="34" charset="0"/>
                          <a:ea typeface="+mn-ea"/>
                          <a:cs typeface="+mn-cs"/>
                        </a:rPr>
                        <a:t> benefits to </a:t>
                      </a:r>
                      <a:r>
                        <a:rPr kumimoji="0" lang="en-US" sz="1600" b="0" kern="1200" baseline="0" dirty="0" err="1" smtClean="0">
                          <a:solidFill>
                            <a:srgbClr val="FF0000"/>
                          </a:solidFill>
                          <a:effectLst/>
                          <a:latin typeface="Calibri" panose="020F0502020204030204" pitchFamily="34" charset="0"/>
                          <a:ea typeface="+mn-ea"/>
                          <a:cs typeface="+mn-cs"/>
                        </a:rPr>
                        <a:t>Sallah</a:t>
                      </a:r>
                      <a:r>
                        <a:rPr kumimoji="0" lang="en-US" sz="1600" b="0" kern="1200" baseline="0" dirty="0" smtClean="0">
                          <a:solidFill>
                            <a:srgbClr val="FF0000"/>
                          </a:solidFill>
                          <a:effectLst/>
                          <a:latin typeface="Calibri" panose="020F0502020204030204" pitchFamily="34" charset="0"/>
                          <a:ea typeface="+mn-ea"/>
                          <a:cs typeface="+mn-cs"/>
                        </a:rPr>
                        <a:t> of having well-motivated employees. [6]</a:t>
                      </a:r>
                    </a:p>
                    <a:p>
                      <a:pPr marL="692150" lvl="0" indent="-342900">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Do you think the wage rate is the best way to increase the motivation of the employees at the hotel? Justify your answer. [6]</a:t>
                      </a:r>
                      <a:endParaRPr kumimoji="0" lang="en-GB" sz="1600" b="0" kern="1200" dirty="0">
                        <a:solidFill>
                          <a:srgbClr val="FF0000"/>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7020272"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76</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110" y="1988840"/>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984859212"/>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Real Exam Questions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003801434"/>
              </p:ext>
            </p:extLst>
          </p:nvPr>
        </p:nvGraphicFramePr>
        <p:xfrm>
          <a:off x="323528" y="1196752"/>
          <a:ext cx="8496622" cy="5184576"/>
        </p:xfrm>
        <a:graphic>
          <a:graphicData uri="http://schemas.openxmlformats.org/drawingml/2006/table">
            <a:tbl>
              <a:tblPr firstRow="1" bandRow="1">
                <a:tableStyleId>{2D5ABB26-0587-4C30-8999-92F81FD0307C}</a:tableStyleId>
              </a:tblPr>
              <a:tblGrid>
                <a:gridCol w="8496622"/>
              </a:tblGrid>
              <a:tr h="5184576">
                <a:tc>
                  <a:txBody>
                    <a:bodyPr/>
                    <a:lstStyle/>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November 2007 – Exam Paper 03 – 2.1 Question</a:t>
                      </a: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3" action="ppaction://hlinkfile"/>
                        </a:rPr>
                        <a:t>May 2008 </a:t>
                      </a:r>
                      <a:r>
                        <a:rPr kumimoji="0" lang="en-US" sz="2400" kern="1200" baseline="0" dirty="0" smtClean="0">
                          <a:solidFill>
                            <a:schemeClr val="tx1"/>
                          </a:solidFill>
                          <a:effectLst/>
                          <a:latin typeface="Calibri" panose="020F0502020204030204" pitchFamily="34" charset="0"/>
                          <a:ea typeface="+mn-ea"/>
                          <a:cs typeface="+mn-cs"/>
                          <a:hlinkClick r:id="rId3" action="ppaction://hlinkfile"/>
                        </a:rPr>
                        <a:t>– Exam Paper 02</a:t>
                      </a:r>
                      <a:r>
                        <a:rPr kumimoji="0" lang="en-US" sz="2400" kern="1200" dirty="0" smtClean="0">
                          <a:solidFill>
                            <a:schemeClr val="tx1"/>
                          </a:solidFill>
                          <a:effectLst/>
                          <a:latin typeface="Calibri" panose="020F0502020204030204" pitchFamily="34" charset="0"/>
                          <a:ea typeface="+mn-ea"/>
                          <a:cs typeface="+mn-cs"/>
                          <a:hlinkClick r:id="rId3" action="ppaction://hlinkfile"/>
                        </a:rPr>
                        <a:t> – 2.1 Question</a:t>
                      </a:r>
                      <a:endParaRPr kumimoji="0" lang="en-US" sz="2400" kern="1200" dirty="0" smtClean="0">
                        <a:solidFill>
                          <a:schemeClr val="tx1"/>
                        </a:solidFill>
                        <a:effectLst/>
                        <a:latin typeface="Calibri" panose="020F050202020403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B050"/>
                        </a:buClr>
                        <a:buSzTx/>
                        <a:buFont typeface="Wingdings 3" panose="05040102010807070707" pitchFamily="18" charset="2"/>
                        <a:buChar char=""/>
                        <a:tabLst/>
                        <a:defRPr/>
                      </a:pPr>
                      <a:r>
                        <a:rPr kumimoji="0" lang="en-US" sz="2400" kern="1200" dirty="0" smtClean="0">
                          <a:solidFill>
                            <a:schemeClr val="tx1"/>
                          </a:solidFill>
                          <a:effectLst/>
                          <a:latin typeface="Calibri" panose="020F0502020204030204" pitchFamily="34" charset="0"/>
                          <a:ea typeface="+mn-ea"/>
                          <a:cs typeface="+mn-cs"/>
                          <a:hlinkClick r:id="rId4" action="ppaction://hlinkfile"/>
                        </a:rPr>
                        <a:t>November 2009 – Exam Paper 03 – 2.1 Question</a:t>
                      </a:r>
                      <a:endParaRPr kumimoji="0" lang="en-US" sz="2400" kern="1200" dirty="0" smtClean="0">
                        <a:solidFill>
                          <a:schemeClr val="tx1"/>
                        </a:solidFill>
                        <a:effectLst/>
                        <a:latin typeface="Calibri" panose="020F0502020204030204" pitchFamily="34" charset="0"/>
                        <a:ea typeface="+mn-ea"/>
                        <a:cs typeface="+mn-cs"/>
                        <a:hlinkClick r:id="rId5" action="ppaction://hlinkfile"/>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5" action="ppaction://hlinkfile"/>
                        </a:rPr>
                        <a:t>June 2009 – Exam Paper 02 – 2.1</a:t>
                      </a:r>
                      <a:r>
                        <a:rPr kumimoji="0" lang="en-US" sz="2400" kern="1200" baseline="0" dirty="0" smtClean="0">
                          <a:solidFill>
                            <a:schemeClr val="tx1"/>
                          </a:solidFill>
                          <a:effectLst/>
                          <a:latin typeface="Calibri" panose="020F0502020204030204" pitchFamily="34" charset="0"/>
                          <a:ea typeface="+mn-ea"/>
                          <a:cs typeface="+mn-cs"/>
                          <a:hlinkClick r:id="rId5" action="ppaction://hlinkfile"/>
                        </a:rPr>
                        <a:t> Question</a:t>
                      </a:r>
                      <a:endParaRPr kumimoji="0" lang="en-US" sz="2400" kern="1200" dirty="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6" action="ppaction://hlinkfile"/>
                        </a:rPr>
                        <a:t>November 2010 – Exam Paper 03 – 2.1 Question</a:t>
                      </a:r>
                      <a:endParaRPr kumimoji="0" lang="en-US" sz="2400" kern="1200" dirty="0" smtClean="0">
                        <a:solidFill>
                          <a:schemeClr val="tx1"/>
                        </a:solidFill>
                        <a:effectLst/>
                        <a:latin typeface="Calibri" panose="020F0502020204030204" pitchFamily="34" charset="0"/>
                        <a:ea typeface="+mn-ea"/>
                        <a:cs typeface="+mn-cs"/>
                        <a:hlinkClick r:id="rId7" action="ppaction://hlinkfile"/>
                      </a:endParaRPr>
                    </a:p>
                    <a:p>
                      <a:pPr marL="285750" lvl="0" indent="-285750">
                        <a:buClr>
                          <a:srgbClr val="00B050"/>
                        </a:buClr>
                        <a:buFont typeface="Wingdings 3" panose="05040102010807070707" pitchFamily="18" charset="2"/>
                        <a:buChar char=""/>
                      </a:pPr>
                      <a:r>
                        <a:rPr kumimoji="0" lang="en-US" sz="2400" kern="1200" dirty="0" smtClean="0">
                          <a:solidFill>
                            <a:schemeClr val="tx1"/>
                          </a:solidFill>
                          <a:effectLst/>
                          <a:latin typeface="Calibri" panose="020F0502020204030204" pitchFamily="34" charset="0"/>
                          <a:ea typeface="+mn-ea"/>
                          <a:cs typeface="+mn-cs"/>
                          <a:hlinkClick r:id="rId7" action="ppaction://hlinkfile"/>
                        </a:rPr>
                        <a:t>June 2010 - Exam Paper 02 – 2.1</a:t>
                      </a:r>
                      <a:r>
                        <a:rPr kumimoji="0" lang="en-US" sz="2400" kern="1200" baseline="0" dirty="0" smtClean="0">
                          <a:solidFill>
                            <a:schemeClr val="tx1"/>
                          </a:solidFill>
                          <a:effectLst/>
                          <a:latin typeface="Calibri" panose="020F0502020204030204" pitchFamily="34" charset="0"/>
                          <a:ea typeface="+mn-ea"/>
                          <a:cs typeface="+mn-cs"/>
                          <a:hlinkClick r:id="rId7" action="ppaction://hlinkfile"/>
                        </a:rPr>
                        <a:t> Question</a:t>
                      </a:r>
                      <a:endParaRPr kumimoji="0" lang="en-US" sz="2400" kern="1200" baseline="0" dirty="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endParaRPr kumimoji="0" lang="en-GB" sz="1800" kern="1200" dirty="0">
                        <a:solidFill>
                          <a:schemeClr val="tx1"/>
                        </a:solidFill>
                        <a:effectLst/>
                        <a:latin typeface="Calibri" panose="020F0502020204030204" pitchFamily="34" charset="0"/>
                        <a:ea typeface="+mn-ea"/>
                        <a:cs typeface="+mn-cs"/>
                      </a:endParaRPr>
                    </a:p>
                  </a:txBody>
                  <a:tcPr/>
                </a:tc>
              </a:tr>
            </a:tbl>
          </a:graphicData>
        </a:graphic>
      </p:graphicFrame>
    </p:spTree>
    <p:extLst>
      <p:ext uri="{BB962C8B-B14F-4D97-AF65-F5344CB8AC3E}">
        <p14:creationId xmlns:p14="http://schemas.microsoft.com/office/powerpoint/2010/main" val="243857174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a:t>
            </a:r>
            <a:r>
              <a:rPr lang="en-US" sz="2800" dirty="0" err="1">
                <a:latin typeface="Arial" panose="020B0604020202020204" pitchFamily="34" charset="0"/>
                <a:cs typeface="Arial" panose="020B0604020202020204" pitchFamily="34" charset="0"/>
              </a:rPr>
              <a:t>summarised</a:t>
            </a:r>
            <a:r>
              <a:rPr lang="en-US" sz="2800" dirty="0">
                <a:latin typeface="Arial" panose="020B0604020202020204" pitchFamily="34" charset="0"/>
                <a:cs typeface="Arial" panose="020B0604020202020204" pitchFamily="34" charset="0"/>
              </a:rPr>
              <a:t>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085581219"/>
              </p:ext>
            </p:extLst>
          </p:nvPr>
        </p:nvGraphicFramePr>
        <p:xfrm>
          <a:off x="6728022" y="2060848"/>
          <a:ext cx="2056135" cy="4464496"/>
        </p:xfrm>
        <a:graphic>
          <a:graphicData uri="http://schemas.openxmlformats.org/drawingml/2006/table">
            <a:tbl>
              <a:tblPr firstRow="1" firstCol="1" lastRow="1" lastCol="1" bandRow="1" bandCol="1">
                <a:tableStyleId>{2D5ABB26-0587-4C30-8999-92F81FD0307C}</a:tableStyleId>
              </a:tblPr>
              <a:tblGrid>
                <a:gridCol w="2056135"/>
              </a:tblGrid>
              <a:tr h="452389">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much could you happily live on.</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Why do people stick at tedious jobs.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is the difference between a job and a career.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If I work twice as hard, should I get paid twice as much.</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Banks argue that their bonuses are related to how important the decision they make are. True or False?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4248" y="2132856"/>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2.1</a:t>
            </a:r>
            <a:r>
              <a:rPr lang="en-GB" sz="2000" dirty="0" smtClean="0"/>
              <a:t> </a:t>
            </a:r>
            <a:r>
              <a:rPr lang="en-GB" sz="2000" dirty="0"/>
              <a:t>– </a:t>
            </a:r>
            <a:r>
              <a:rPr lang="en-GB" sz="2000" dirty="0" smtClean="0"/>
              <a:t>Business objectives and stakeholder objectives</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8" name="Rectangle 7"/>
          <p:cNvSpPr/>
          <p:nvPr/>
        </p:nvSpPr>
        <p:spPr>
          <a:xfrm>
            <a:off x="323850" y="2339002"/>
            <a:ext cx="6300688" cy="4154984"/>
          </a:xfrm>
          <a:prstGeom prst="rect">
            <a:avLst/>
          </a:prstGeom>
        </p:spPr>
        <p:txBody>
          <a:bodyPr wrap="square">
            <a:spAutoFit/>
          </a:bodyPr>
          <a:lstStyle/>
          <a:p>
            <a:r>
              <a:rPr lang="en-US" sz="2200" dirty="0"/>
              <a:t>2.1.1 The importance of a well-motivated workforce:</a:t>
            </a:r>
          </a:p>
          <a:p>
            <a:pPr marL="346075" indent="-223838">
              <a:buClr>
                <a:srgbClr val="00B050"/>
              </a:buClr>
              <a:buFont typeface="Arial" panose="020B0604020202020204" pitchFamily="34" charset="0"/>
              <a:buChar char="•"/>
            </a:pPr>
            <a:r>
              <a:rPr lang="en-US" sz="2200" dirty="0" smtClean="0"/>
              <a:t>Why </a:t>
            </a:r>
            <a:r>
              <a:rPr lang="en-US" sz="2200" dirty="0"/>
              <a:t>people work and what motivation means</a:t>
            </a:r>
          </a:p>
          <a:p>
            <a:pPr marL="346075" indent="-223838">
              <a:buClr>
                <a:srgbClr val="00B050"/>
              </a:buClr>
              <a:buFont typeface="Arial" panose="020B0604020202020204" pitchFamily="34" charset="0"/>
              <a:buChar char="•"/>
            </a:pPr>
            <a:r>
              <a:rPr lang="en-US" sz="2200" dirty="0" smtClean="0"/>
              <a:t>The </a:t>
            </a:r>
            <a:r>
              <a:rPr lang="en-US" sz="2200" dirty="0"/>
              <a:t>concept of human needs – Maslow’s hierarchy</a:t>
            </a:r>
          </a:p>
          <a:p>
            <a:pPr marL="346075" indent="-223838">
              <a:buClr>
                <a:srgbClr val="00B050"/>
              </a:buClr>
              <a:buFont typeface="Arial" panose="020B0604020202020204" pitchFamily="34" charset="0"/>
              <a:buChar char="•"/>
            </a:pPr>
            <a:r>
              <a:rPr lang="en-US" sz="2200" dirty="0" smtClean="0"/>
              <a:t>Key </a:t>
            </a:r>
            <a:r>
              <a:rPr lang="en-US" sz="2200" dirty="0"/>
              <a:t>motivational theories: Taylor and Herzberg</a:t>
            </a:r>
          </a:p>
          <a:p>
            <a:r>
              <a:rPr lang="en-GB" sz="2200" dirty="0"/>
              <a:t>2.1.2 Methods of motivation:</a:t>
            </a:r>
          </a:p>
          <a:p>
            <a:pPr marL="346075" indent="-223838">
              <a:buClr>
                <a:srgbClr val="00B050"/>
              </a:buClr>
              <a:buFont typeface="Arial" panose="020B0604020202020204" pitchFamily="34" charset="0"/>
              <a:buChar char="•"/>
            </a:pPr>
            <a:r>
              <a:rPr lang="en-US" sz="2200" dirty="0" smtClean="0"/>
              <a:t>Financial </a:t>
            </a:r>
            <a:r>
              <a:rPr lang="en-US" sz="2200" dirty="0"/>
              <a:t>and non-financial rewards and methods</a:t>
            </a:r>
          </a:p>
          <a:p>
            <a:pPr marL="346075" indent="-223838">
              <a:buClr>
                <a:srgbClr val="00B050"/>
              </a:buClr>
              <a:buFont typeface="Arial" panose="020B0604020202020204" pitchFamily="34" charset="0"/>
              <a:buChar char="•"/>
            </a:pPr>
            <a:r>
              <a:rPr lang="en-US" sz="2200" dirty="0" smtClean="0"/>
              <a:t>Recommend </a:t>
            </a:r>
            <a:r>
              <a:rPr lang="en-US" sz="2200" dirty="0"/>
              <a:t>and justify appropriate method(s) of motivation </a:t>
            </a:r>
            <a:r>
              <a:rPr lang="en-US" sz="2200" dirty="0" smtClean="0"/>
              <a:t>in </a:t>
            </a:r>
            <a:r>
              <a:rPr lang="en-GB" sz="2200" dirty="0" smtClean="0"/>
              <a:t>given </a:t>
            </a:r>
            <a:r>
              <a:rPr lang="en-GB" sz="2200" dirty="0"/>
              <a:t>circumstances</a:t>
            </a:r>
            <a:endParaRPr lang="en-GB" sz="2200" dirty="0" smtClean="0">
              <a:latin typeface="Calibri" panose="020F050202020403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2.1 – Glossary</a:t>
            </a:r>
            <a:endParaRPr lang="en-GB" sz="4000" b="1" dirty="0" smtClean="0"/>
          </a:p>
        </p:txBody>
      </p:sp>
      <p:sp>
        <p:nvSpPr>
          <p:cNvPr id="8" name="Rectangle 7"/>
          <p:cNvSpPr/>
          <p:nvPr/>
        </p:nvSpPr>
        <p:spPr>
          <a:xfrm>
            <a:off x="323850" y="1124744"/>
            <a:ext cx="8496622" cy="5586145"/>
          </a:xfrm>
          <a:prstGeom prst="rect">
            <a:avLst/>
          </a:prstGeom>
        </p:spPr>
        <p:txBody>
          <a:bodyPr wrap="square">
            <a:spAutoFit/>
          </a:bodyPr>
          <a:lstStyle/>
          <a:p>
            <a:pPr>
              <a:buClr>
                <a:srgbClr val="00B050"/>
              </a:buClr>
            </a:pPr>
            <a:r>
              <a:rPr lang="en-US" sz="1700" b="1" dirty="0" smtClean="0">
                <a:latin typeface="Calibri" panose="020F0502020204030204" pitchFamily="34" charset="0"/>
              </a:rPr>
              <a:t>Motivation </a:t>
            </a:r>
            <a:r>
              <a:rPr lang="en-US" sz="1700" dirty="0" smtClean="0">
                <a:latin typeface="Calibri" panose="020F0502020204030204" pitchFamily="34" charset="0"/>
              </a:rPr>
              <a:t>– The reason why employees want to work hard and work effectively for the business.</a:t>
            </a:r>
          </a:p>
          <a:p>
            <a:pPr>
              <a:buClr>
                <a:srgbClr val="00B050"/>
              </a:buClr>
            </a:pPr>
            <a:r>
              <a:rPr lang="en-US" sz="1700" b="1" dirty="0" smtClean="0">
                <a:latin typeface="Calibri" panose="020F0502020204030204" pitchFamily="34" charset="0"/>
              </a:rPr>
              <a:t>Wage – </a:t>
            </a:r>
            <a:r>
              <a:rPr lang="en-US" sz="1700" dirty="0" smtClean="0">
                <a:latin typeface="Calibri" panose="020F0502020204030204" pitchFamily="34" charset="0"/>
              </a:rPr>
              <a:t>The payment for work, usually paid hourly or weekly.</a:t>
            </a:r>
          </a:p>
          <a:p>
            <a:pPr>
              <a:buClr>
                <a:srgbClr val="00B050"/>
              </a:buClr>
            </a:pPr>
            <a:r>
              <a:rPr lang="en-US" sz="1700" b="1" dirty="0" smtClean="0">
                <a:latin typeface="Calibri" panose="020F0502020204030204" pitchFamily="34" charset="0"/>
              </a:rPr>
              <a:t>Salary – </a:t>
            </a:r>
            <a:r>
              <a:rPr lang="en-US" sz="1700" dirty="0" smtClean="0">
                <a:latin typeface="Calibri" panose="020F0502020204030204" pitchFamily="34" charset="0"/>
              </a:rPr>
              <a:t>The payment for work, usually paid yearly, divided into monthly payments.</a:t>
            </a:r>
          </a:p>
          <a:p>
            <a:pPr>
              <a:buClr>
                <a:srgbClr val="00B050"/>
              </a:buClr>
            </a:pPr>
            <a:r>
              <a:rPr lang="en-US" sz="1700" b="1" dirty="0" smtClean="0">
                <a:latin typeface="Calibri" panose="020F0502020204030204" pitchFamily="34" charset="0"/>
              </a:rPr>
              <a:t>Commission – </a:t>
            </a:r>
            <a:r>
              <a:rPr lang="en-US" sz="1700" dirty="0" smtClean="0">
                <a:latin typeface="Calibri" panose="020F0502020204030204" pitchFamily="34" charset="0"/>
              </a:rPr>
              <a:t>The payment relating to the number of sales made.</a:t>
            </a:r>
          </a:p>
          <a:p>
            <a:pPr>
              <a:buClr>
                <a:srgbClr val="00B050"/>
              </a:buClr>
            </a:pPr>
            <a:r>
              <a:rPr lang="en-US" sz="1700" b="1" dirty="0" smtClean="0">
                <a:latin typeface="Calibri" panose="020F0502020204030204" pitchFamily="34" charset="0"/>
              </a:rPr>
              <a:t>Profit Sharing</a:t>
            </a:r>
            <a:r>
              <a:rPr lang="en-US" sz="1700" dirty="0" smtClean="0">
                <a:latin typeface="Calibri" panose="020F0502020204030204" pitchFamily="34" charset="0"/>
              </a:rPr>
              <a:t> – The system whereby a proportion of the company’s profits is paid out to employees.</a:t>
            </a:r>
          </a:p>
          <a:p>
            <a:pPr>
              <a:buClr>
                <a:srgbClr val="00B050"/>
              </a:buClr>
            </a:pPr>
            <a:r>
              <a:rPr lang="en-US" sz="1700" b="1" dirty="0" smtClean="0">
                <a:latin typeface="Calibri" panose="020F0502020204030204" pitchFamily="34" charset="0"/>
              </a:rPr>
              <a:t>Bonus – </a:t>
            </a:r>
            <a:r>
              <a:rPr lang="en-US" sz="1700" dirty="0" smtClean="0">
                <a:latin typeface="Calibri" panose="020F0502020204030204" pitchFamily="34" charset="0"/>
              </a:rPr>
              <a:t>An additional mount of payment above basic pay as a reward for good work.</a:t>
            </a:r>
          </a:p>
          <a:p>
            <a:pPr>
              <a:buClr>
                <a:srgbClr val="00B050"/>
              </a:buClr>
            </a:pPr>
            <a:r>
              <a:rPr lang="en-US" sz="1700" b="1" dirty="0" smtClean="0">
                <a:latin typeface="Calibri" panose="020F0502020204030204" pitchFamily="34" charset="0"/>
              </a:rPr>
              <a:t>Performance related Pay</a:t>
            </a:r>
            <a:r>
              <a:rPr lang="en-US" sz="1700" dirty="0" smtClean="0">
                <a:latin typeface="Calibri" panose="020F0502020204030204" pitchFamily="34" charset="0"/>
              </a:rPr>
              <a:t> – Pay which related to the effectiveness of the employee where their output can easily be measured.</a:t>
            </a:r>
          </a:p>
          <a:p>
            <a:pPr>
              <a:buClr>
                <a:srgbClr val="00B050"/>
              </a:buClr>
            </a:pPr>
            <a:r>
              <a:rPr lang="en-US" sz="1700" b="1" dirty="0" smtClean="0">
                <a:latin typeface="Calibri" panose="020F0502020204030204" pitchFamily="34" charset="0"/>
              </a:rPr>
              <a:t>Share Ownership – </a:t>
            </a:r>
            <a:r>
              <a:rPr lang="en-US" sz="1700" dirty="0" smtClean="0">
                <a:latin typeface="Calibri" panose="020F0502020204030204" pitchFamily="34" charset="0"/>
              </a:rPr>
              <a:t>Where shares in the company are given to employees so that they become part owners in the company.</a:t>
            </a:r>
          </a:p>
          <a:p>
            <a:pPr>
              <a:buClr>
                <a:srgbClr val="00B050"/>
              </a:buClr>
            </a:pPr>
            <a:r>
              <a:rPr lang="en-US" sz="1700" b="1" dirty="0" smtClean="0">
                <a:latin typeface="Calibri" panose="020F0502020204030204" pitchFamily="34" charset="0"/>
              </a:rPr>
              <a:t>Appraisal – </a:t>
            </a:r>
            <a:r>
              <a:rPr lang="en-US" sz="1700" dirty="0" smtClean="0">
                <a:latin typeface="Calibri" panose="020F0502020204030204" pitchFamily="34" charset="0"/>
              </a:rPr>
              <a:t>A method of assessing the effectiveness of an employee.</a:t>
            </a:r>
          </a:p>
          <a:p>
            <a:pPr>
              <a:buClr>
                <a:srgbClr val="00B050"/>
              </a:buClr>
            </a:pPr>
            <a:r>
              <a:rPr lang="en-US" sz="1700" b="1" dirty="0" smtClean="0">
                <a:latin typeface="Calibri" panose="020F0502020204030204" pitchFamily="34" charset="0"/>
              </a:rPr>
              <a:t>Fringe Benefits – </a:t>
            </a:r>
            <a:r>
              <a:rPr lang="en-US" sz="1700" dirty="0" smtClean="0">
                <a:latin typeface="Calibri" panose="020F0502020204030204" pitchFamily="34" charset="0"/>
              </a:rPr>
              <a:t>Non-financial rewards given to employees.</a:t>
            </a:r>
          </a:p>
          <a:p>
            <a:pPr>
              <a:buClr>
                <a:srgbClr val="00B050"/>
              </a:buClr>
            </a:pPr>
            <a:r>
              <a:rPr lang="en-US" sz="1700" b="1" dirty="0" smtClean="0">
                <a:latin typeface="Calibri" panose="020F0502020204030204" pitchFamily="34" charset="0"/>
              </a:rPr>
              <a:t>Job Satisfaction </a:t>
            </a:r>
            <a:r>
              <a:rPr lang="en-US" sz="1700" dirty="0" smtClean="0">
                <a:latin typeface="Calibri" panose="020F0502020204030204" pitchFamily="34" charset="0"/>
              </a:rPr>
              <a:t>– The enjoyment derived from feeling that you have done a good job.</a:t>
            </a:r>
          </a:p>
          <a:p>
            <a:pPr>
              <a:buClr>
                <a:srgbClr val="00B050"/>
              </a:buClr>
            </a:pPr>
            <a:r>
              <a:rPr lang="en-US" sz="1700" b="1" dirty="0" smtClean="0">
                <a:latin typeface="Calibri" panose="020F0502020204030204" pitchFamily="34" charset="0"/>
              </a:rPr>
              <a:t>Job Rotation </a:t>
            </a:r>
            <a:r>
              <a:rPr lang="en-US" sz="1700" dirty="0" smtClean="0">
                <a:latin typeface="Calibri" panose="020F0502020204030204" pitchFamily="34" charset="0"/>
              </a:rPr>
              <a:t>– Involves workers swapping around and doing each specific task for only a limited time and then changing around again.</a:t>
            </a:r>
          </a:p>
          <a:p>
            <a:pPr>
              <a:buClr>
                <a:srgbClr val="00B050"/>
              </a:buClr>
            </a:pPr>
            <a:r>
              <a:rPr lang="en-US" sz="1700" b="1" dirty="0" smtClean="0">
                <a:latin typeface="Calibri" panose="020F0502020204030204" pitchFamily="34" charset="0"/>
              </a:rPr>
              <a:t>Job Enlargement </a:t>
            </a:r>
            <a:r>
              <a:rPr lang="en-US" sz="1700" dirty="0" smtClean="0">
                <a:latin typeface="Calibri" panose="020F0502020204030204" pitchFamily="34" charset="0"/>
              </a:rPr>
              <a:t>– Is where extra tasks of a similar level of work are added to a worker’s job description.</a:t>
            </a:r>
          </a:p>
          <a:p>
            <a:pPr>
              <a:buClr>
                <a:srgbClr val="00B050"/>
              </a:buClr>
            </a:pPr>
            <a:r>
              <a:rPr lang="en-US" sz="1700" b="1" dirty="0" smtClean="0">
                <a:latin typeface="Calibri" panose="020F0502020204030204" pitchFamily="34" charset="0"/>
              </a:rPr>
              <a:t>Job Enrichment </a:t>
            </a:r>
            <a:r>
              <a:rPr lang="en-US" sz="1700" dirty="0" smtClean="0">
                <a:latin typeface="Calibri" panose="020F0502020204030204" pitchFamily="34" charset="0"/>
              </a:rPr>
              <a:t>– Involves looking at jobs and adding tasks that require more skill and/or responsibility.</a:t>
            </a:r>
          </a:p>
        </p:txBody>
      </p:sp>
    </p:spTree>
    <p:extLst>
      <p:ext uri="{BB962C8B-B14F-4D97-AF65-F5344CB8AC3E}">
        <p14:creationId xmlns:p14="http://schemas.microsoft.com/office/powerpoint/2010/main" val="20859896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37990</TotalTime>
  <Words>7017</Words>
  <Application>Microsoft Office PowerPoint</Application>
  <PresentationFormat>On-screen Show (4:3)</PresentationFormat>
  <Paragraphs>650</Paragraphs>
  <Slides>37</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How to Answer a Paper 2 Question</vt:lpstr>
      <vt:lpstr>Assessment objectives</vt:lpstr>
      <vt:lpstr>Assessment objectives</vt:lpstr>
      <vt:lpstr>Grade Descriptors – A Grade</vt:lpstr>
      <vt:lpstr>Grade Descriptors – C Grade</vt:lpstr>
      <vt:lpstr>Grade Descriptors – F Grade</vt:lpstr>
      <vt:lpstr>2.1 – Assessment Objectives</vt:lpstr>
      <vt:lpstr>2.1 – Glossary</vt:lpstr>
      <vt:lpstr>2.1.1 – Why People Work?</vt:lpstr>
      <vt:lpstr>2.1.1 – Why People Work?</vt:lpstr>
      <vt:lpstr>2.1.1 – Motivational Theories – F. W. Taylor</vt:lpstr>
      <vt:lpstr>2.1.1 – Motivational Theories – F. W. Taylor</vt:lpstr>
      <vt:lpstr>2.1.1 – Motivational Theories – Maslow</vt:lpstr>
      <vt:lpstr>2.1.1 – Motivational Theories – Maslow</vt:lpstr>
      <vt:lpstr>2.1.1 – Motivational Theories – Maslow</vt:lpstr>
      <vt:lpstr>2.1.1 – Motivational Theories – Herberg</vt:lpstr>
      <vt:lpstr>2.1.1 – Motivational Theories – HerzBerg</vt:lpstr>
      <vt:lpstr>2.1.2 – Motivational Factors – Financial Rewards/Motivators</vt:lpstr>
      <vt:lpstr>2.1.2 – Motivational Factors – Wages</vt:lpstr>
      <vt:lpstr>2.1.2 – Motivational Factors – Wages</vt:lpstr>
      <vt:lpstr>2.1.2 – Motivational Factors – Wages</vt:lpstr>
      <vt:lpstr>2.1.2 – Motivational Factors – Wages</vt:lpstr>
      <vt:lpstr>2.1.2 – Motivational Factors – Wages</vt:lpstr>
      <vt:lpstr>2.1.2 – Motivational Factors – Wages</vt:lpstr>
      <vt:lpstr>2.1.2 – Revision Summary – Methods of Financial Reward</vt:lpstr>
      <vt:lpstr>2.1.2 – Motivational Factors – Non-financial rewards/motivators</vt:lpstr>
      <vt:lpstr>2.1.3 – Motivational Factors – Wages</vt:lpstr>
      <vt:lpstr>2.1.3 – Motivational Factors – Wages</vt:lpstr>
      <vt:lpstr>2.1.3 – Motivational Factors – Wages</vt:lpstr>
      <vt:lpstr>2.1.3 – Motivational Factors – Wages</vt:lpstr>
      <vt:lpstr>2.1.3 – Motivational Factors – Wages</vt:lpstr>
      <vt:lpstr>2.1.2 – Revision Summary – Motivating Factors at all levels</vt:lpstr>
      <vt:lpstr>2.1.3 – Motivational Factors</vt:lpstr>
      <vt:lpstr>2.1 – International Business In Focus</vt:lpstr>
      <vt:lpstr>Exam Styles Questions – Paper 1</vt:lpstr>
      <vt:lpstr>Real Exam Questions - Paper 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1530</cp:revision>
  <cp:lastPrinted>2014-01-22T18:25:48Z</cp:lastPrinted>
  <dcterms:created xsi:type="dcterms:W3CDTF">2008-03-12T11:01:44Z</dcterms:created>
  <dcterms:modified xsi:type="dcterms:W3CDTF">2016-04-04T09:11:38Z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